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68" r:id="rId5"/>
    <p:sldId id="286" r:id="rId6"/>
    <p:sldId id="295" r:id="rId7"/>
    <p:sldId id="292" r:id="rId8"/>
    <p:sldId id="294" r:id="rId9"/>
    <p:sldId id="296" r:id="rId10"/>
    <p:sldId id="297" r:id="rId11"/>
    <p:sldId id="310" r:id="rId12"/>
    <p:sldId id="311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12" r:id="rId21"/>
    <p:sldId id="305" r:id="rId22"/>
    <p:sldId id="324" r:id="rId23"/>
    <p:sldId id="306" r:id="rId24"/>
    <p:sldId id="313" r:id="rId25"/>
    <p:sldId id="315" r:id="rId26"/>
    <p:sldId id="316" r:id="rId27"/>
    <p:sldId id="326" r:id="rId28"/>
    <p:sldId id="317" r:id="rId29"/>
    <p:sldId id="325" r:id="rId30"/>
    <p:sldId id="318" r:id="rId31"/>
    <p:sldId id="319" r:id="rId32"/>
    <p:sldId id="320" r:id="rId33"/>
    <p:sldId id="327" r:id="rId34"/>
    <p:sldId id="321" r:id="rId35"/>
    <p:sldId id="322" r:id="rId36"/>
    <p:sldId id="332" r:id="rId37"/>
    <p:sldId id="328" r:id="rId38"/>
    <p:sldId id="331" r:id="rId39"/>
    <p:sldId id="330" r:id="rId40"/>
  </p:sldIdLst>
  <p:sldSz cx="12192000" cy="6858000"/>
  <p:notesSz cx="6858000" cy="9144000"/>
  <p:embeddedFontLst>
    <p:embeddedFont>
      <p:font typeface="Pretendard ExtraBold" panose="020B0600000101010101" charset="-127"/>
      <p:bold r:id="rId41"/>
    </p:embeddedFont>
    <p:embeddedFont>
      <p:font typeface="Pretendard ExtraLight" panose="020B0600000101010101" charset="-127"/>
      <p:regular r:id="rId42"/>
    </p:embeddedFont>
    <p:embeddedFont>
      <p:font typeface="Pretendard Light" panose="020B0600000101010101" charset="-127"/>
      <p:regular r:id="rId43"/>
    </p:embeddedFont>
    <p:embeddedFont>
      <p:font typeface="Pretendard Medium" panose="020B0600000101010101" charset="-127"/>
      <p:regular r:id="rId44"/>
    </p:embeddedFont>
    <p:embeddedFont>
      <p:font typeface="Noto Sans KR Regular" panose="020B0500000000000000" pitchFamily="50" charset="-127"/>
      <p:regular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" initials="강" lastIdx="22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DUKYOON" initials="D" lastIdx="1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  <p:cmAuthor id="3" name="신강식" initials="신" lastIdx="4" clrIdx="2">
    <p:extLst>
      <p:ext uri="{19B8F6BF-5375-455C-9EA6-DF929625EA0E}">
        <p15:presenceInfo xmlns:p15="http://schemas.microsoft.com/office/powerpoint/2012/main" userId="신강식" providerId="None"/>
      </p:ext>
    </p:extLst>
  </p:cmAuthor>
  <p:cmAuthor id="4" name="강동현" initials="강" lastIdx="1" clrIdx="3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6A0"/>
    <a:srgbClr val="96CDDD"/>
    <a:srgbClr val="EBCA8D"/>
    <a:srgbClr val="E5E5DE"/>
    <a:srgbClr val="9F9F9F"/>
    <a:srgbClr val="F4FAFB"/>
    <a:srgbClr val="EAF5F8"/>
    <a:srgbClr val="DE5644"/>
    <a:srgbClr val="DF9490"/>
    <a:srgbClr val="FC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0" autoAdjust="0"/>
    <p:restoredTop sz="96768" autoAdjust="0"/>
  </p:normalViewPr>
  <p:slideViewPr>
    <p:cSldViewPr snapToGrid="0">
      <p:cViewPr varScale="1">
        <p:scale>
          <a:sx n="60" d="100"/>
          <a:sy n="60" d="100"/>
        </p:scale>
        <p:origin x="7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51773-7061-46AF-9CBE-0A8B189F7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821CE7-3C3B-4BA3-A416-CDEC7588F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3537DA-E16F-485A-B2E0-9006F023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36506-0477-4D67-ADFA-BB38A54A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F0E6FD-9067-48A0-8C6C-F411AC8C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0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21B48-5207-422B-9F60-6D8EE6D9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4FEAA7-A742-4B20-A38A-FDB9469AD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AC5B-F6C2-45CB-B036-A8DFCC83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91132-3EB2-498A-B6CF-9EFC50FCF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744-63BA-4A5C-8128-366777B6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77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FBC97D-1A7E-405C-9340-198E27AB8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DE374F-D04A-415D-8F80-53A494580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32BEF-875A-40CB-BD08-36581C24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D1ED7-E212-4396-A8CB-99628BDC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074E-EF55-4A48-8F5A-C2D56DEE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47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2DA5B-A91F-430F-A492-DE857DF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9554C-6B27-49F9-9C3C-55E9BC32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B0DE-CD0F-40DD-B2A1-4ABE4F0E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1EE8-53C9-4C1C-9234-75DB1B39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97905-F305-4415-B3AB-3FD65DB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1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3CC5-89A1-4D02-BFC6-EEB647B4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1DF4A-27E6-449C-918D-05ABF6CBD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41E62-7CBE-4AC4-9723-2803FA1F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D7419-A2FE-42B7-8546-B465C247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4495-5C4C-4E52-9452-5F6A1F3B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5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85F9-8CEC-4FB2-91E5-3B99E83A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76F14B-A7E8-4CD6-B640-29F362D10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31E074-3C49-4BD0-9322-158827794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684C9-7E9D-4407-8254-04690C9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5E33CB-8628-4154-8489-2A8F65C8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E3F856-E765-4471-9206-8F2146A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2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5B9AA-9EE8-499B-979F-73A29C62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A8F88-48DE-4599-BB0F-3723E257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ADE304-F7F4-428F-A2C3-8C92BD90F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E4057-E8BF-4163-863D-F8954A7D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2FADB4-0ACA-48D5-8050-633B4EE3D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79A9BA-BA16-46CB-9D5E-175E85E76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D1BD4E-9ED7-4E18-8F21-3169D1961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EA78A4-1894-467A-BC5D-46CF59A02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41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AA6CE-3D2B-4E38-8D0A-D33A3861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4E82E-4848-4F67-A090-13699A1FA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1AA0B-F0A0-4CD4-9140-7737295F9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8A3FF4-66B1-4891-BD16-E9303953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73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DC8F23-0C6A-4E32-9761-2BF9184D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5F900F-A1CD-4915-9AC0-CCB8DD7F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9C3ACF-499F-40E9-82F5-32E2DBFCA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28E991-9922-4C68-8668-135170D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514A41-3E21-4227-B5EF-06AF57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703836-C874-4DB5-AC6C-1F538766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8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91C34-774B-4C76-8A39-3FA6238B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879F51-D999-4AFF-A9B2-1F57C3509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D8F443-4799-4B7F-9E37-60D5C238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1F7A94-BD54-4AE2-BAD1-F71B14D7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61B0-90C1-4C76-8B02-339355E8A6C3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49ACBF-D58E-4AB9-87AA-7182627D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0FB72F-19C5-4337-9E5D-A0926EC8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543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2C90CE-4C40-41A2-A8B1-1F47B8AF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D3580-D8F3-4B40-903D-1861394B1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8500-804E-4BCE-B3C1-AD4D19A34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56EC61B0-90C1-4C76-8B02-339355E8A6C3}" type="datetimeFigureOut">
              <a:rPr lang="ko-KR" altLang="en-US" smtClean="0"/>
              <a:pPr/>
              <a:t>2024-05-24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256A1-DE3D-4A15-88CA-A3E6B5CE5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42B9B4-9D50-4F90-9B28-A91435563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defRPr>
            </a:lvl1pPr>
          </a:lstStyle>
          <a:p>
            <a:fld id="{B14156DA-1CB5-4F33-9228-22643C2638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ExtraLight" panose="02000303000000020004" pitchFamily="50" charset="-127"/>
          <a:ea typeface="Pretendard ExtraLight" panose="020003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D19D68-8AB3-4E3A-B690-64C1BA20590C}"/>
              </a:ext>
            </a:extLst>
          </p:cNvPr>
          <p:cNvSpPr txBox="1"/>
          <p:nvPr/>
        </p:nvSpPr>
        <p:spPr>
          <a:xfrm>
            <a:off x="10574557" y="5017337"/>
            <a:ext cx="993912" cy="127669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kern="100" spc="-4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 ─</a:t>
            </a:r>
            <a:endParaRPr lang="en-US" altLang="ko-KR" sz="1100" kern="100" spc="-4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Lee </a:t>
            </a:r>
            <a:r>
              <a:rPr lang="en-US" altLang="ko-KR" sz="1100" dirty="0" err="1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Kanghyun</a:t>
            </a:r>
            <a:endParaRPr lang="en-US" altLang="ko-KR" sz="11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팀장 </a:t>
            </a:r>
            <a:r>
              <a:rPr lang="ko-KR" altLang="en-US" sz="1100" dirty="0" err="1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이강현</a:t>
            </a:r>
            <a:endParaRPr lang="en-US" altLang="ko-KR" sz="11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Choi </a:t>
            </a:r>
            <a:r>
              <a:rPr lang="en-US" altLang="ko-KR" sz="1100" dirty="0" err="1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Iseo</a:t>
            </a:r>
            <a:endParaRPr lang="en-US" altLang="ko-KR" sz="11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팀원 </a:t>
            </a:r>
            <a:r>
              <a:rPr lang="ko-KR" altLang="en-US" sz="1100" dirty="0" err="1">
                <a:ln>
                  <a:solidFill>
                    <a:srgbClr val="DE564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최이서</a:t>
            </a:r>
            <a:endParaRPr lang="en-US" altLang="ko-KR" sz="1100" dirty="0">
              <a:ln>
                <a:solidFill>
                  <a:srgbClr val="DE5644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85E5C-B694-4C9D-832F-EE993F1B7EA6}"/>
              </a:ext>
            </a:extLst>
          </p:cNvPr>
          <p:cNvSpPr txBox="1"/>
          <p:nvPr/>
        </p:nvSpPr>
        <p:spPr>
          <a:xfrm>
            <a:off x="793652" y="1065603"/>
            <a:ext cx="3185218" cy="1587545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5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피트메이트</a:t>
            </a:r>
            <a:endParaRPr lang="en-US" altLang="ko-KR" sz="5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5600" kern="1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FitMate</a:t>
            </a:r>
            <a:endParaRPr lang="en-US" altLang="ko-KR" sz="5600" kern="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64085-00DB-48D3-9942-FFB2A333B437}"/>
              </a:ext>
            </a:extLst>
          </p:cNvPr>
          <p:cNvSpPr txBox="1"/>
          <p:nvPr/>
        </p:nvSpPr>
        <p:spPr>
          <a:xfrm>
            <a:off x="841277" y="716809"/>
            <a:ext cx="164633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SSAFIT PROJECT</a:t>
            </a:r>
            <a:endParaRPr lang="ko-KR" altLang="en-US" sz="1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83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클립아트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7032D781-100B-1F61-6DE3-7C0A013F4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44" y="4480241"/>
            <a:ext cx="927546" cy="927546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98750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 환경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D37CD27-079F-D2DE-3F7E-C4B64B16B6CF}"/>
              </a:ext>
            </a:extLst>
          </p:cNvPr>
          <p:cNvSpPr/>
          <p:nvPr/>
        </p:nvSpPr>
        <p:spPr>
          <a:xfrm>
            <a:off x="2142079" y="1529025"/>
            <a:ext cx="1123737" cy="112373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14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Front-end</a:t>
            </a:r>
            <a:endParaRPr lang="ko-KR" altLang="en-US" sz="114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D198125-96B4-3BB1-BA08-0F7CA3358A3C}"/>
              </a:ext>
            </a:extLst>
          </p:cNvPr>
          <p:cNvSpPr/>
          <p:nvPr/>
        </p:nvSpPr>
        <p:spPr>
          <a:xfrm>
            <a:off x="3952743" y="1529026"/>
            <a:ext cx="1123737" cy="112373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Back-end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B0097DD-30D4-4D7A-A946-D0F5C196C5F9}"/>
              </a:ext>
            </a:extLst>
          </p:cNvPr>
          <p:cNvSpPr/>
          <p:nvPr/>
        </p:nvSpPr>
        <p:spPr>
          <a:xfrm>
            <a:off x="5763407" y="1529027"/>
            <a:ext cx="1123737" cy="112373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2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DataBase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232C214-E596-2905-DE50-B6B7AB9F3DC0}"/>
              </a:ext>
            </a:extLst>
          </p:cNvPr>
          <p:cNvSpPr/>
          <p:nvPr/>
        </p:nvSpPr>
        <p:spPr>
          <a:xfrm>
            <a:off x="7574071" y="1529026"/>
            <a:ext cx="1123737" cy="112373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API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067E896-CD89-EA42-1ADB-EA76CD13251E}"/>
              </a:ext>
            </a:extLst>
          </p:cNvPr>
          <p:cNvSpPr/>
          <p:nvPr/>
        </p:nvSpPr>
        <p:spPr>
          <a:xfrm>
            <a:off x="9384735" y="1529026"/>
            <a:ext cx="1123737" cy="112373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협업 툴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8B137F98-AA00-B927-CF45-824D346E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0281" y="4392903"/>
            <a:ext cx="1187332" cy="1199325"/>
          </a:xfrm>
          <a:prstGeom prst="rect">
            <a:avLst/>
          </a:prstGeom>
        </p:spPr>
      </p:pic>
      <p:pic>
        <p:nvPicPr>
          <p:cNvPr id="13" name="그림 12" descr="그래픽, 스크린샷, 다채로움, 그래픽 디자인이(가) 표시된 사진&#10;&#10;자동 생성된 설명">
            <a:extLst>
              <a:ext uri="{FF2B5EF4-FFF2-40B4-BE49-F238E27FC236}">
                <a16:creationId xmlns:a16="http://schemas.microsoft.com/office/drawing/2014/main" id="{CD4E8BEE-C768-36FA-3139-E14F35D31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36" y="3219885"/>
            <a:ext cx="782319" cy="782319"/>
          </a:xfrm>
          <a:prstGeom prst="rect">
            <a:avLst/>
          </a:prstGeom>
        </p:spPr>
      </p:pic>
      <p:pic>
        <p:nvPicPr>
          <p:cNvPr id="24" name="그림 23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50326AFD-DF26-65A7-6A39-ED2534144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37" y="3267909"/>
            <a:ext cx="1513718" cy="509847"/>
          </a:xfrm>
          <a:prstGeom prst="rect">
            <a:avLst/>
          </a:prstGeom>
        </p:spPr>
      </p:pic>
      <p:pic>
        <p:nvPicPr>
          <p:cNvPr id="28" name="그림 27" descr="그래픽, 텍스트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8DCBC139-49D1-7673-4BD6-635A64A52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90" y="3077485"/>
            <a:ext cx="797595" cy="797595"/>
          </a:xfrm>
          <a:prstGeom prst="rect">
            <a:avLst/>
          </a:prstGeom>
        </p:spPr>
      </p:pic>
      <p:pic>
        <p:nvPicPr>
          <p:cNvPr id="30" name="그림 29" descr="블랙, 어둠이(가) 표시된 사진&#10;&#10;자동 생성된 설명">
            <a:extLst>
              <a:ext uri="{FF2B5EF4-FFF2-40B4-BE49-F238E27FC236}">
                <a16:creationId xmlns:a16="http://schemas.microsoft.com/office/drawing/2014/main" id="{54996F20-A7FF-CA02-09D5-2FB88F5305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249" y="3393368"/>
            <a:ext cx="791206" cy="242616"/>
          </a:xfrm>
          <a:prstGeom prst="rect">
            <a:avLst/>
          </a:prstGeom>
        </p:spPr>
      </p:pic>
      <p:pic>
        <p:nvPicPr>
          <p:cNvPr id="32" name="그림 31" descr="로고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CC7A512-7A78-9488-44B2-BC7D82B67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88" y="4850019"/>
            <a:ext cx="844302" cy="187989"/>
          </a:xfrm>
          <a:prstGeom prst="rect">
            <a:avLst/>
          </a:prstGeom>
        </p:spPr>
      </p:pic>
      <p:pic>
        <p:nvPicPr>
          <p:cNvPr id="34" name="그림 33" descr="로고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23D70F5-C8B1-73E9-53E1-360562F4F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69" y="3063358"/>
            <a:ext cx="825268" cy="902636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21880F2-15D7-1D34-25DC-D65501F6803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3265816" y="2090894"/>
            <a:ext cx="686927" cy="1"/>
          </a:xfrm>
          <a:prstGeom prst="line">
            <a:avLst/>
          </a:prstGeom>
          <a:ln w="19050" cap="rnd">
            <a:solidFill>
              <a:srgbClr val="2886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7C9C514-A688-273F-8939-024E65CA68DE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076480" y="2090895"/>
            <a:ext cx="686927" cy="1"/>
          </a:xfrm>
          <a:prstGeom prst="line">
            <a:avLst/>
          </a:prstGeom>
          <a:ln w="19050" cap="rnd">
            <a:solidFill>
              <a:srgbClr val="2886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E0E88F0-FDEE-7C00-7799-84F4874A50F3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6887144" y="2090895"/>
            <a:ext cx="686927" cy="1"/>
          </a:xfrm>
          <a:prstGeom prst="line">
            <a:avLst/>
          </a:prstGeom>
          <a:ln w="19050" cap="rnd">
            <a:solidFill>
              <a:srgbClr val="2886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31F0F6D-A897-0A58-D4F3-0C84821EC777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8697808" y="2090895"/>
            <a:ext cx="686927" cy="0"/>
          </a:xfrm>
          <a:prstGeom prst="line">
            <a:avLst/>
          </a:prstGeom>
          <a:ln w="19050" cap="rnd">
            <a:solidFill>
              <a:srgbClr val="2886A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2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77609D3-AB85-F1FE-A428-F311F019614F}"/>
              </a:ext>
            </a:extLst>
          </p:cNvPr>
          <p:cNvSpPr/>
          <p:nvPr/>
        </p:nvSpPr>
        <p:spPr>
          <a:xfrm>
            <a:off x="3885243" y="6105008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 비디오 요소 및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네브바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8" name="그림 7" descr="스포츠, 사람, 체력, 아령이(가) 표시된 사진&#10;&#10;자동 생성된 설명">
            <a:extLst>
              <a:ext uri="{FF2B5EF4-FFF2-40B4-BE49-F238E27FC236}">
                <a16:creationId xmlns:a16="http://schemas.microsoft.com/office/drawing/2014/main" id="{5B6A8396-1E93-2197-7898-1BBF19A0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t="1004" r="7338"/>
          <a:stretch/>
        </p:blipFill>
        <p:spPr>
          <a:xfrm>
            <a:off x="2010636" y="968389"/>
            <a:ext cx="8426278" cy="49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8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4E42F32-5E79-282E-925E-39FD73942646}"/>
              </a:ext>
            </a:extLst>
          </p:cNvPr>
          <p:cNvSpPr/>
          <p:nvPr/>
        </p:nvSpPr>
        <p:spPr>
          <a:xfrm>
            <a:off x="3764927" y="6091316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커뮤니티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인기글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(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댓글수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기준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및 인기 동영상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조회수 기준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확인 가능 </a:t>
            </a:r>
          </a:p>
        </p:txBody>
      </p:sp>
      <p:pic>
        <p:nvPicPr>
          <p:cNvPr id="5" name="그림 4" descr="텍스트, 스크린샷, 사람, 웹사이트이(가) 표시된 사진&#10;&#10;자동 생성된 설명">
            <a:extLst>
              <a:ext uri="{FF2B5EF4-FFF2-40B4-BE49-F238E27FC236}">
                <a16:creationId xmlns:a16="http://schemas.microsoft.com/office/drawing/2014/main" id="{C9577BA0-4CDA-6CF0-1C50-9E5B66B970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"/>
          <a:stretch/>
        </p:blipFill>
        <p:spPr>
          <a:xfrm>
            <a:off x="1155462" y="1053168"/>
            <a:ext cx="10287241" cy="4921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</p:spTree>
    <p:extLst>
      <p:ext uri="{BB962C8B-B14F-4D97-AF65-F5344CB8AC3E}">
        <p14:creationId xmlns:p14="http://schemas.microsoft.com/office/powerpoint/2010/main" val="425159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ADA074A-D829-03B7-B898-665834596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14" y="956740"/>
            <a:ext cx="10294341" cy="49525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F022F3-B2A7-6115-F70D-CBEEC6BE45BC}"/>
              </a:ext>
            </a:extLst>
          </p:cNvPr>
          <p:cNvSpPr/>
          <p:nvPr/>
        </p:nvSpPr>
        <p:spPr>
          <a:xfrm>
            <a:off x="4137319" y="6091316"/>
            <a:ext cx="391736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-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내 위치 주변 헬스장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151282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155191E-F2BF-EFEA-A28F-15A027C45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"/>
          <a:stretch/>
        </p:blipFill>
        <p:spPr>
          <a:xfrm>
            <a:off x="1151915" y="948729"/>
            <a:ext cx="10350014" cy="49605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F513790-A411-AB61-C7F5-6495A50F9931}"/>
              </a:ext>
            </a:extLst>
          </p:cNvPr>
          <p:cNvSpPr/>
          <p:nvPr/>
        </p:nvSpPr>
        <p:spPr>
          <a:xfrm>
            <a:off x="5204002" y="6091316"/>
            <a:ext cx="1783996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로그인 페이지</a:t>
            </a:r>
          </a:p>
        </p:txBody>
      </p:sp>
    </p:spTree>
    <p:extLst>
      <p:ext uri="{BB962C8B-B14F-4D97-AF65-F5344CB8AC3E}">
        <p14:creationId xmlns:p14="http://schemas.microsoft.com/office/powerpoint/2010/main" val="189657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DDD07D4-3DA3-11B6-10F3-C88255C8D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16" y="948729"/>
            <a:ext cx="10350014" cy="49793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94C3F8-90E9-2567-1335-70077D02DA1C}"/>
              </a:ext>
            </a:extLst>
          </p:cNvPr>
          <p:cNvSpPr/>
          <p:nvPr/>
        </p:nvSpPr>
        <p:spPr>
          <a:xfrm>
            <a:off x="5204002" y="6091316"/>
            <a:ext cx="1783996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회원가입 페이지</a:t>
            </a:r>
          </a:p>
        </p:txBody>
      </p:sp>
    </p:spTree>
    <p:extLst>
      <p:ext uri="{BB962C8B-B14F-4D97-AF65-F5344CB8AC3E}">
        <p14:creationId xmlns:p14="http://schemas.microsoft.com/office/powerpoint/2010/main" val="245259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온라인 광고, 웹사이트이(가) 표시된 사진&#10;&#10;자동 생성된 설명">
            <a:extLst>
              <a:ext uri="{FF2B5EF4-FFF2-40B4-BE49-F238E27FC236}">
                <a16:creationId xmlns:a16="http://schemas.microsoft.com/office/drawing/2014/main" id="{D4DB56A6-E4A9-6F1E-5CDA-DC98DD4A2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17" y="948730"/>
            <a:ext cx="10350014" cy="49978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B96B08-2D66-0079-BD54-6CDAAFB8728C}"/>
              </a:ext>
            </a:extLst>
          </p:cNvPr>
          <p:cNvSpPr/>
          <p:nvPr/>
        </p:nvSpPr>
        <p:spPr>
          <a:xfrm>
            <a:off x="5122832" y="6091316"/>
            <a:ext cx="240818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트레이닝 가이드</a:t>
            </a:r>
          </a:p>
        </p:txBody>
      </p:sp>
    </p:spTree>
    <p:extLst>
      <p:ext uri="{BB962C8B-B14F-4D97-AF65-F5344CB8AC3E}">
        <p14:creationId xmlns:p14="http://schemas.microsoft.com/office/powerpoint/2010/main" val="855206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9E88B105-DBBE-3BD1-74EF-197A7EAF6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" y="948730"/>
            <a:ext cx="10349629" cy="49978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9794509-51FB-5C14-D731-ADEB55188E76}"/>
              </a:ext>
            </a:extLst>
          </p:cNvPr>
          <p:cNvSpPr/>
          <p:nvPr/>
        </p:nvSpPr>
        <p:spPr>
          <a:xfrm>
            <a:off x="4964278" y="6091316"/>
            <a:ext cx="2732369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트레이닝 가이드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-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페이지네이션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A8E037-75A6-2A3F-EA15-70A1FE9676B0}"/>
              </a:ext>
            </a:extLst>
          </p:cNvPr>
          <p:cNvSpPr/>
          <p:nvPr/>
        </p:nvSpPr>
        <p:spPr>
          <a:xfrm>
            <a:off x="4462585" y="5197231"/>
            <a:ext cx="3665415" cy="562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2011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pic>
        <p:nvPicPr>
          <p:cNvPr id="8" name="그림 7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64F750E3-3D71-BBD7-6209-DBB2A792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01" y="954318"/>
            <a:ext cx="10361039" cy="499228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972F7D-4BD9-50A1-A8B4-370DF2A422D3}"/>
              </a:ext>
            </a:extLst>
          </p:cNvPr>
          <p:cNvSpPr/>
          <p:nvPr/>
        </p:nvSpPr>
        <p:spPr>
          <a:xfrm>
            <a:off x="4432077" y="6091316"/>
            <a:ext cx="3327847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트레이닝 가이드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부위 별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/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좋아요한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영상 출력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A257E0-2D49-793D-A5BC-9D72E042A328}"/>
              </a:ext>
            </a:extLst>
          </p:cNvPr>
          <p:cNvSpPr/>
          <p:nvPr/>
        </p:nvSpPr>
        <p:spPr>
          <a:xfrm>
            <a:off x="4432077" y="2243015"/>
            <a:ext cx="3946015" cy="773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92444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972F7D-4BD9-50A1-A8B4-370DF2A422D3}"/>
              </a:ext>
            </a:extLst>
          </p:cNvPr>
          <p:cNvSpPr/>
          <p:nvPr/>
        </p:nvSpPr>
        <p:spPr>
          <a:xfrm>
            <a:off x="4310560" y="5411377"/>
            <a:ext cx="3570879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트레이닝 가이드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공유하기 클릭 시 영상 주소 복사</a:t>
            </a:r>
          </a:p>
        </p:txBody>
      </p:sp>
      <p:pic>
        <p:nvPicPr>
          <p:cNvPr id="5" name="그림 4" descr="텍스트, 체력, 스포츠, 근육이(가) 표시된 사진&#10;&#10;자동 생성된 설명">
            <a:extLst>
              <a:ext uri="{FF2B5EF4-FFF2-40B4-BE49-F238E27FC236}">
                <a16:creationId xmlns:a16="http://schemas.microsoft.com/office/drawing/2014/main" id="{E4A1E33C-267E-AAAE-F16D-6CCDF6ACB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66" y="1847629"/>
            <a:ext cx="3715268" cy="31627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A257E0-2D49-793D-A5BC-9D72E042A328}"/>
              </a:ext>
            </a:extLst>
          </p:cNvPr>
          <p:cNvSpPr/>
          <p:nvPr/>
        </p:nvSpPr>
        <p:spPr>
          <a:xfrm>
            <a:off x="7299568" y="4337539"/>
            <a:ext cx="515817" cy="500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2407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487A98-7918-4CFB-9AFC-30786E7C00A0}"/>
              </a:ext>
            </a:extLst>
          </p:cNvPr>
          <p:cNvSpPr/>
          <p:nvPr/>
        </p:nvSpPr>
        <p:spPr>
          <a:xfrm rot="10800000" flipV="1">
            <a:off x="-3" y="6497999"/>
            <a:ext cx="12191999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0B6C95-1B94-4A0C-BC8F-851BF8FEB7DF}"/>
              </a:ext>
            </a:extLst>
          </p:cNvPr>
          <p:cNvGrpSpPr/>
          <p:nvPr/>
        </p:nvGrpSpPr>
        <p:grpSpPr>
          <a:xfrm>
            <a:off x="5024188" y="2224760"/>
            <a:ext cx="782979" cy="282573"/>
            <a:chOff x="8128932" y="1572994"/>
            <a:chExt cx="782979" cy="2825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ED65BE-A18F-40C2-BD80-F6F6B8FCCF28}"/>
                </a:ext>
              </a:extLst>
            </p:cNvPr>
            <p:cNvSpPr txBox="1"/>
            <p:nvPr/>
          </p:nvSpPr>
          <p:spPr>
            <a:xfrm>
              <a:off x="8128932" y="1572994"/>
              <a:ext cx="288591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01</a:t>
              </a:r>
              <a:endPara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D4C5D3-A7DC-4935-9D51-E8CC09AA79C1}"/>
                </a:ext>
              </a:extLst>
            </p:cNvPr>
            <p:cNvSpPr txBox="1"/>
            <p:nvPr/>
          </p:nvSpPr>
          <p:spPr>
            <a:xfrm>
              <a:off x="8457249" y="1572994"/>
              <a:ext cx="454662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>
                <a:defRPr sz="1600" spc="-15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defRPr>
              </a:lvl1pPr>
            </a:lstStyle>
            <a:p>
              <a:r>
                <a:rPr lang="ko-KR" altLang="en-US" kern="100" spc="-40" dirty="0"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기획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1BB2758-AC8A-42D0-BC8E-B4108C812A2C}"/>
              </a:ext>
            </a:extLst>
          </p:cNvPr>
          <p:cNvSpPr txBox="1"/>
          <p:nvPr/>
        </p:nvSpPr>
        <p:spPr>
          <a:xfrm>
            <a:off x="549125" y="1179222"/>
            <a:ext cx="2452645" cy="811949"/>
          </a:xfrm>
          <a:prstGeom prst="rect">
            <a:avLst/>
          </a:prstGeom>
          <a:noFill/>
          <a:effectLst/>
        </p:spPr>
        <p:txBody>
          <a:bodyPr wrap="none" lIns="54000" tIns="18000" rIns="54000" bIns="18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56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100000">
                      <a:schemeClr val="accent1"/>
                    </a:gs>
                    <a:gs pos="0">
                      <a:schemeClr val="accent2"/>
                    </a:gs>
                  </a:gsLst>
                  <a:path path="rect">
                    <a:fillToRect t="100000" r="100000"/>
                  </a:path>
                </a:gra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FitMate</a:t>
            </a:r>
            <a:endParaRPr lang="en-US" altLang="ko-KR" sz="5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100000">
                    <a:schemeClr val="accent1"/>
                  </a:gs>
                  <a:gs pos="0">
                    <a:schemeClr val="accent2"/>
                  </a:gs>
                </a:gsLst>
                <a:path path="rect">
                  <a:fillToRect t="100000" r="100000"/>
                </a:path>
              </a:gra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C00FC36-18CC-23C8-83C4-847C1ADA3B1E}"/>
              </a:ext>
            </a:extLst>
          </p:cNvPr>
          <p:cNvSpPr/>
          <p:nvPr/>
        </p:nvSpPr>
        <p:spPr>
          <a:xfrm rot="16200000">
            <a:off x="5960930" y="-4937183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684D1-93C2-846C-95A6-A708062F1BB7}"/>
              </a:ext>
            </a:extLst>
          </p:cNvPr>
          <p:cNvSpPr txBox="1"/>
          <p:nvPr/>
        </p:nvSpPr>
        <p:spPr>
          <a:xfrm>
            <a:off x="580416" y="934166"/>
            <a:ext cx="1646335" cy="19024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886A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</a:rPr>
              <a:t>SSAFIT PROJECT</a:t>
            </a:r>
            <a:endParaRPr lang="ko-KR" altLang="en-US" sz="10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886A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2E8552-DF56-029D-9334-F946D6977262}"/>
              </a:ext>
            </a:extLst>
          </p:cNvPr>
          <p:cNvGrpSpPr/>
          <p:nvPr/>
        </p:nvGrpSpPr>
        <p:grpSpPr>
          <a:xfrm>
            <a:off x="5024188" y="3549110"/>
            <a:ext cx="782979" cy="282573"/>
            <a:chOff x="8128932" y="1572994"/>
            <a:chExt cx="782979" cy="28257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192D5C-475F-566E-F0AE-0982C1C640E5}"/>
                </a:ext>
              </a:extLst>
            </p:cNvPr>
            <p:cNvSpPr txBox="1"/>
            <p:nvPr/>
          </p:nvSpPr>
          <p:spPr>
            <a:xfrm>
              <a:off x="8128932" y="1572994"/>
              <a:ext cx="319049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02</a:t>
              </a:r>
              <a:endPara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81B2B0-E1AD-386C-4842-32F0F290DA2B}"/>
                </a:ext>
              </a:extLst>
            </p:cNvPr>
            <p:cNvSpPr txBox="1"/>
            <p:nvPr/>
          </p:nvSpPr>
          <p:spPr>
            <a:xfrm>
              <a:off x="8457249" y="1572994"/>
              <a:ext cx="454662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6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설계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0CE245-E32F-B918-DE7A-C02C00CD1D56}"/>
              </a:ext>
            </a:extLst>
          </p:cNvPr>
          <p:cNvSpPr txBox="1"/>
          <p:nvPr/>
        </p:nvSpPr>
        <p:spPr>
          <a:xfrm>
            <a:off x="5312779" y="3889200"/>
            <a:ext cx="1485072" cy="904666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 err="1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유즈케이스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 다이어그램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요구사항 정의서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ERD</a:t>
            </a:r>
          </a:p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화면설계서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437E13-173E-48CF-8F18-B6ADF45FBC7A}"/>
              </a:ext>
            </a:extLst>
          </p:cNvPr>
          <p:cNvSpPr txBox="1"/>
          <p:nvPr/>
        </p:nvSpPr>
        <p:spPr>
          <a:xfrm>
            <a:off x="5312779" y="2562609"/>
            <a:ext cx="1708210" cy="68306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프로젝트 기획 의도 및 목적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팀 소개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 일정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F77C271-24B4-A85B-65CD-1FB1043F8172}"/>
              </a:ext>
            </a:extLst>
          </p:cNvPr>
          <p:cNvGrpSpPr/>
          <p:nvPr/>
        </p:nvGrpSpPr>
        <p:grpSpPr>
          <a:xfrm>
            <a:off x="8618867" y="2224760"/>
            <a:ext cx="782979" cy="282573"/>
            <a:chOff x="8128932" y="1572994"/>
            <a:chExt cx="782979" cy="28257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442E36-1F7D-8FC2-B83A-B6A39C002DC5}"/>
                </a:ext>
              </a:extLst>
            </p:cNvPr>
            <p:cNvSpPr txBox="1"/>
            <p:nvPr/>
          </p:nvSpPr>
          <p:spPr>
            <a:xfrm>
              <a:off x="8128932" y="1572994"/>
              <a:ext cx="325461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03</a:t>
              </a:r>
              <a:endPara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40555F2-E5FD-5E31-92F9-A5FE39D1C5F2}"/>
                </a:ext>
              </a:extLst>
            </p:cNvPr>
            <p:cNvSpPr txBox="1"/>
            <p:nvPr/>
          </p:nvSpPr>
          <p:spPr>
            <a:xfrm>
              <a:off x="8457249" y="1572994"/>
              <a:ext cx="454662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6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구현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221E20E-F119-B2E7-0E9C-3A25CA0FDFD3}"/>
              </a:ext>
            </a:extLst>
          </p:cNvPr>
          <p:cNvSpPr txBox="1"/>
          <p:nvPr/>
        </p:nvSpPr>
        <p:spPr>
          <a:xfrm>
            <a:off x="8907458" y="2564850"/>
            <a:ext cx="1292712" cy="68306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개발 환경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페이지 별 구현 내용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최종 완성도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ECE6C03-9664-BB87-B014-7AF2EF600DE4}"/>
              </a:ext>
            </a:extLst>
          </p:cNvPr>
          <p:cNvGrpSpPr/>
          <p:nvPr/>
        </p:nvGrpSpPr>
        <p:grpSpPr>
          <a:xfrm>
            <a:off x="8618867" y="3549110"/>
            <a:ext cx="1173151" cy="282573"/>
            <a:chOff x="8128932" y="1572994"/>
            <a:chExt cx="1173151" cy="28257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2BF762-0D3B-A804-1B6F-971FFD25DA71}"/>
                </a:ext>
              </a:extLst>
            </p:cNvPr>
            <p:cNvSpPr txBox="1"/>
            <p:nvPr/>
          </p:nvSpPr>
          <p:spPr>
            <a:xfrm>
              <a:off x="8128932" y="1572994"/>
              <a:ext cx="327063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04</a:t>
              </a:r>
              <a:endPara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FD5BAA-9066-F352-7CD9-556171F68BD0}"/>
                </a:ext>
              </a:extLst>
            </p:cNvPr>
            <p:cNvSpPr txBox="1"/>
            <p:nvPr/>
          </p:nvSpPr>
          <p:spPr>
            <a:xfrm>
              <a:off x="8457249" y="1572994"/>
              <a:ext cx="844834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1600" kern="100" spc="-4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개발 후기</a:t>
              </a:r>
              <a:endPara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5BB78BD-DD16-8BB6-9458-F4E252A4C15B}"/>
              </a:ext>
            </a:extLst>
          </p:cNvPr>
          <p:cNvSpPr txBox="1"/>
          <p:nvPr/>
        </p:nvSpPr>
        <p:spPr>
          <a:xfrm>
            <a:off x="8907458" y="3889200"/>
            <a:ext cx="1260973" cy="23986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FD1BD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· </a:t>
            </a:r>
            <a:r>
              <a:rPr lang="ko-KR" altLang="en-US" sz="1200" kern="100" spc="-40" dirty="0">
                <a:solidFill>
                  <a:schemeClr val="bg2">
                    <a:lumMod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프로젝트 진행 후기</a:t>
            </a:r>
            <a:endParaRPr lang="en-US" altLang="ko-KR" sz="1200" kern="100" spc="-40" dirty="0">
              <a:solidFill>
                <a:schemeClr val="bg2">
                  <a:lumMod val="50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3CDBD28-2CF7-8248-CD6F-56D285466C9A}"/>
              </a:ext>
            </a:extLst>
          </p:cNvPr>
          <p:cNvGrpSpPr/>
          <p:nvPr/>
        </p:nvGrpSpPr>
        <p:grpSpPr>
          <a:xfrm>
            <a:off x="8618867" y="4487779"/>
            <a:ext cx="838764" cy="282573"/>
            <a:chOff x="8128932" y="1572994"/>
            <a:chExt cx="838764" cy="28257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7A372B-398F-9741-A5DB-33AC3CA652A2}"/>
                </a:ext>
              </a:extLst>
            </p:cNvPr>
            <p:cNvSpPr txBox="1"/>
            <p:nvPr/>
          </p:nvSpPr>
          <p:spPr>
            <a:xfrm>
              <a:off x="8128932" y="1572994"/>
              <a:ext cx="322255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05</a:t>
              </a:r>
              <a:endPara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CEB8FB0-1A1B-3A3E-F639-D945AC95301A}"/>
                </a:ext>
              </a:extLst>
            </p:cNvPr>
            <p:cNvSpPr txBox="1"/>
            <p:nvPr/>
          </p:nvSpPr>
          <p:spPr>
            <a:xfrm>
              <a:off x="8457249" y="1572994"/>
              <a:ext cx="510447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600" kern="100" spc="-4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Q&amp;A</a:t>
              </a:r>
              <a:endParaRPr lang="ko-KR" altLang="en-US" sz="1600" kern="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77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온라인 광고, 웹사이트이(가) 표시된 사진&#10;&#10;자동 생성된 설명">
            <a:extLst>
              <a:ext uri="{FF2B5EF4-FFF2-40B4-BE49-F238E27FC236}">
                <a16:creationId xmlns:a16="http://schemas.microsoft.com/office/drawing/2014/main" id="{082D7AD8-89FC-E2AF-7760-01E1F8CF4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13" y="948728"/>
            <a:ext cx="10294341" cy="49605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3764927" y="6091316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루틴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2917992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웹사이트, 소프트웨어이(가) 표시된 사진&#10;&#10;자동 생성된 설명">
            <a:extLst>
              <a:ext uri="{FF2B5EF4-FFF2-40B4-BE49-F238E27FC236}">
                <a16:creationId xmlns:a16="http://schemas.microsoft.com/office/drawing/2014/main" id="{EC4C0771-0D62-D964-574D-D4E1E706C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13" y="948728"/>
            <a:ext cx="10313834" cy="49593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3764927" y="6091316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루틴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부위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/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난이도 별 루틴 필터링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1DF90-EDEC-3B66-0F5D-DA22DCED846D}"/>
              </a:ext>
            </a:extLst>
          </p:cNvPr>
          <p:cNvSpPr/>
          <p:nvPr/>
        </p:nvSpPr>
        <p:spPr>
          <a:xfrm>
            <a:off x="4432077" y="2813539"/>
            <a:ext cx="3774077" cy="734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8517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68C61C8-9CC3-39DD-7B3E-C3F85FD7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13" y="948728"/>
            <a:ext cx="10322263" cy="49605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4897531" y="6083500"/>
            <a:ext cx="2831025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커뮤니티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2980981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5BF8AF2-7CC7-D265-68DF-CBC20674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12" y="948728"/>
            <a:ext cx="10322263" cy="49794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4205055" y="6099132"/>
            <a:ext cx="4229978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커뮤니티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검색 기능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제목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or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작성자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or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내용 기준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)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0A3CF2-7F3F-E6BE-252E-A05638D5BFCB}"/>
              </a:ext>
            </a:extLst>
          </p:cNvPr>
          <p:cNvSpPr/>
          <p:nvPr/>
        </p:nvSpPr>
        <p:spPr>
          <a:xfrm>
            <a:off x="3040940" y="1703754"/>
            <a:ext cx="2328230" cy="382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8224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4707652" y="6259545"/>
            <a:ext cx="2776695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커뮤니티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글작성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58A7FD-507E-2E92-BA4C-CA221BEEB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2" t="12624" r="17933" b="47027"/>
          <a:stretch/>
        </p:blipFill>
        <p:spPr>
          <a:xfrm>
            <a:off x="2505350" y="446847"/>
            <a:ext cx="7181298" cy="2155552"/>
          </a:xfrm>
          <a:prstGeom prst="rect">
            <a:avLst/>
          </a:prstGeom>
        </p:spPr>
      </p:pic>
      <p:pic>
        <p:nvPicPr>
          <p:cNvPr id="10" name="그림 9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6A889729-B796-7177-E322-E70A4A3D0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2" t="11475" r="18013" b="6623"/>
          <a:stretch/>
        </p:blipFill>
        <p:spPr>
          <a:xfrm>
            <a:off x="3216030" y="2474416"/>
            <a:ext cx="5759938" cy="35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3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49BE20DD-2433-99CE-0E48-3BAFFE0A1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30"/>
          <a:stretch/>
        </p:blipFill>
        <p:spPr>
          <a:xfrm>
            <a:off x="1151913" y="948728"/>
            <a:ext cx="10266364" cy="4904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3764927" y="6091316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커뮤니티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게시글 상세 페이지</a:t>
            </a:r>
          </a:p>
        </p:txBody>
      </p:sp>
    </p:spTree>
    <p:extLst>
      <p:ext uri="{BB962C8B-B14F-4D97-AF65-F5344CB8AC3E}">
        <p14:creationId xmlns:p14="http://schemas.microsoft.com/office/powerpoint/2010/main" val="1795724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B26EA35-AF8F-1347-FCDE-F7FD60E4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13" y="937774"/>
            <a:ext cx="10266364" cy="49470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3764927" y="6091316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커뮤니티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게시글 좋아요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02A9CB-46B3-4A5F-49EE-FE136BB05C3C}"/>
              </a:ext>
            </a:extLst>
          </p:cNvPr>
          <p:cNvSpPr/>
          <p:nvPr/>
        </p:nvSpPr>
        <p:spPr>
          <a:xfrm>
            <a:off x="5846663" y="3305908"/>
            <a:ext cx="819860" cy="382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87567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3824677" y="5209444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커뮤니티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댓글에 대한 답글 기능</a:t>
            </a:r>
          </a:p>
        </p:txBody>
      </p:sp>
      <p:pic>
        <p:nvPicPr>
          <p:cNvPr id="7" name="그림 6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0E07625C-CA96-DD53-D17B-E08E129D0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0" t="54752" r="60371" b="15358"/>
          <a:stretch/>
        </p:blipFill>
        <p:spPr>
          <a:xfrm>
            <a:off x="2141415" y="2105948"/>
            <a:ext cx="2954215" cy="20839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C86333C-92D9-8D6D-5E07-7CCFB01C7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0" t="54093" r="58095" b="4795"/>
          <a:stretch/>
        </p:blipFill>
        <p:spPr>
          <a:xfrm>
            <a:off x="7622040" y="1736281"/>
            <a:ext cx="3241345" cy="28233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A5B6BBF-7DF8-E3CC-E7F7-FBBB53B8395D}"/>
              </a:ext>
            </a:extLst>
          </p:cNvPr>
          <p:cNvSpPr/>
          <p:nvPr/>
        </p:nvSpPr>
        <p:spPr>
          <a:xfrm>
            <a:off x="5882096" y="2964970"/>
            <a:ext cx="953477" cy="3659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9912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pic>
        <p:nvPicPr>
          <p:cNvPr id="7" name="그림 6" descr="텍스트, 스크린샷, 영수증, 라인이(가) 표시된 사진&#10;&#10;자동 생성된 설명">
            <a:extLst>
              <a:ext uri="{FF2B5EF4-FFF2-40B4-BE49-F238E27FC236}">
                <a16:creationId xmlns:a16="http://schemas.microsoft.com/office/drawing/2014/main" id="{6C60A2BD-3ECE-5F11-B0FF-9256E831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" r="64986"/>
          <a:stretch/>
        </p:blipFill>
        <p:spPr>
          <a:xfrm>
            <a:off x="1996290" y="1710785"/>
            <a:ext cx="3078039" cy="31076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C9D1961-9537-60CD-75E9-957431A37C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" r="63346"/>
          <a:stretch/>
        </p:blipFill>
        <p:spPr>
          <a:xfrm>
            <a:off x="7643340" y="1686066"/>
            <a:ext cx="3453393" cy="31570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5D68BE3-F4EF-5CFE-9441-B5C75994BBF5}"/>
              </a:ext>
            </a:extLst>
          </p:cNvPr>
          <p:cNvSpPr/>
          <p:nvPr/>
        </p:nvSpPr>
        <p:spPr>
          <a:xfrm>
            <a:off x="3824677" y="5209444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커뮤니티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댓글 수정 기능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C6906F-FF64-8812-191A-786CCE8EFF2C}"/>
              </a:ext>
            </a:extLst>
          </p:cNvPr>
          <p:cNvSpPr/>
          <p:nvPr/>
        </p:nvSpPr>
        <p:spPr>
          <a:xfrm>
            <a:off x="5882096" y="2964970"/>
            <a:ext cx="953477" cy="3659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0435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5266524" y="6122847"/>
            <a:ext cx="233107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마이페이지</a:t>
            </a:r>
          </a:p>
        </p:txBody>
      </p:sp>
      <p:pic>
        <p:nvPicPr>
          <p:cNvPr id="7" name="그림 6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1D1B3C1C-972E-9759-DA14-FB33B5B9F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0" t="13787" r="29065"/>
          <a:stretch/>
        </p:blipFill>
        <p:spPr>
          <a:xfrm>
            <a:off x="1363748" y="801331"/>
            <a:ext cx="5068313" cy="4997579"/>
          </a:xfrm>
          <a:prstGeom prst="rect">
            <a:avLst/>
          </a:prstGeom>
        </p:spPr>
      </p:pic>
      <p:pic>
        <p:nvPicPr>
          <p:cNvPr id="9" name="그림 8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6E5940F4-74AA-E8A8-4C17-660336671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2" t="11198" r="28620" b="3592"/>
          <a:stretch/>
        </p:blipFill>
        <p:spPr>
          <a:xfrm>
            <a:off x="6456890" y="947533"/>
            <a:ext cx="5042766" cy="485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4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기획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402824-E5AB-66E8-9E03-B6D04F25A0DB}"/>
              </a:ext>
            </a:extLst>
          </p:cNvPr>
          <p:cNvSpPr/>
          <p:nvPr/>
        </p:nvSpPr>
        <p:spPr>
          <a:xfrm>
            <a:off x="3397154" y="1578871"/>
            <a:ext cx="5748507" cy="1342584"/>
          </a:xfrm>
          <a:prstGeom prst="rect">
            <a:avLst/>
          </a:prstGeom>
          <a:solidFill>
            <a:schemeClr val="accent1">
              <a:lumMod val="20000"/>
              <a:lumOff val="80000"/>
              <a:alpha val="3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txBody>
          <a:bodyPr wrap="none" lIns="720000" tIns="360000" rIns="720000" bIns="36000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사용자들에게 </a:t>
            </a:r>
            <a:r>
              <a:rPr lang="ko-KR" altLang="en-US" sz="2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비용 없이</a:t>
            </a:r>
            <a:r>
              <a:rPr lang="ko-KR" altLang="en-US" sz="2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운동 관련 정보를</a:t>
            </a:r>
            <a:endParaRPr lang="en-US" altLang="ko-KR" sz="2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안내 및 서포트</a:t>
            </a:r>
            <a:r>
              <a:rPr lang="ko-KR" altLang="en-US" sz="20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해주는 웹 어플리케이션 개발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1C4A48-C1A0-4859-B6E5-E3E169B594B6}"/>
              </a:ext>
            </a:extLst>
          </p:cNvPr>
          <p:cNvSpPr/>
          <p:nvPr/>
        </p:nvSpPr>
        <p:spPr>
          <a:xfrm>
            <a:off x="1661907" y="3429000"/>
            <a:ext cx="9218999" cy="1624519"/>
          </a:xfrm>
          <a:prstGeom prst="roundRect">
            <a:avLst>
              <a:gd name="adj" fmla="val 200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836253D-D6D2-4836-A9DE-B6500FAD4899}"/>
              </a:ext>
            </a:extLst>
          </p:cNvPr>
          <p:cNvSpPr/>
          <p:nvPr/>
        </p:nvSpPr>
        <p:spPr>
          <a:xfrm>
            <a:off x="2425505" y="3612776"/>
            <a:ext cx="1223060" cy="12230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EC91A7C-1D6E-405F-8814-CD75614FE927}"/>
              </a:ext>
            </a:extLst>
          </p:cNvPr>
          <p:cNvSpPr/>
          <p:nvPr/>
        </p:nvSpPr>
        <p:spPr>
          <a:xfrm>
            <a:off x="4581755" y="3612776"/>
            <a:ext cx="1223060" cy="12230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F3886ED-6685-45A2-A147-DB84E6A8A18F}"/>
              </a:ext>
            </a:extLst>
          </p:cNvPr>
          <p:cNvSpPr/>
          <p:nvPr/>
        </p:nvSpPr>
        <p:spPr>
          <a:xfrm>
            <a:off x="6738005" y="3612776"/>
            <a:ext cx="1223060" cy="12230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A9447F-2910-4C19-AEA1-5A0A21FE8664}"/>
              </a:ext>
            </a:extLst>
          </p:cNvPr>
          <p:cNvSpPr/>
          <p:nvPr/>
        </p:nvSpPr>
        <p:spPr>
          <a:xfrm>
            <a:off x="8894254" y="3612776"/>
            <a:ext cx="1223060" cy="122306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3B177-3D9A-70A9-5217-3D6BB064F440}"/>
              </a:ext>
            </a:extLst>
          </p:cNvPr>
          <p:cNvSpPr txBox="1"/>
          <p:nvPr/>
        </p:nvSpPr>
        <p:spPr>
          <a:xfrm>
            <a:off x="2104382" y="5279660"/>
            <a:ext cx="179028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1. </a:t>
            </a:r>
            <a:r>
              <a:rPr lang="ko-KR" altLang="en-US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트레이닝 가이드 </a:t>
            </a:r>
            <a:r>
              <a:rPr lang="en-US" altLang="ko-KR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/ </a:t>
            </a:r>
            <a:r>
              <a:rPr lang="ko-KR" altLang="en-US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루틴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9660C-1D5E-E8F7-57B5-4B1981971237}"/>
              </a:ext>
            </a:extLst>
          </p:cNvPr>
          <p:cNvSpPr txBox="1"/>
          <p:nvPr/>
        </p:nvSpPr>
        <p:spPr>
          <a:xfrm>
            <a:off x="408333" y="356053"/>
            <a:ext cx="2580885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프로젝트 기획 의도 및 목적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3583AE-49C0-49FC-5F27-FA1FF9B72F1E}"/>
              </a:ext>
            </a:extLst>
          </p:cNvPr>
          <p:cNvSpPr txBox="1"/>
          <p:nvPr/>
        </p:nvSpPr>
        <p:spPr>
          <a:xfrm>
            <a:off x="2335969" y="5593633"/>
            <a:ext cx="1306497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4350"/>
                </a:solidFill>
                <a:latin typeface="Open Sans" panose="020F0502020204030204" pitchFamily="34" charset="0"/>
                <a:ea typeface="Pretendard Light" panose="02000403000000020004" pitchFamily="50" charset="-127"/>
              </a:rPr>
              <a:t>운동 관련 정보 제공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08CA78-A353-7128-8463-BE5968F7F8E5}"/>
              </a:ext>
            </a:extLst>
          </p:cNvPr>
          <p:cNvSpPr txBox="1"/>
          <p:nvPr/>
        </p:nvSpPr>
        <p:spPr>
          <a:xfrm>
            <a:off x="4501724" y="5279660"/>
            <a:ext cx="13831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2. </a:t>
            </a:r>
            <a:r>
              <a:rPr lang="ko-KR" altLang="en-US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커뮤니티 게시판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BD4DF1-77F5-CF70-D836-3E6820C2D8A5}"/>
              </a:ext>
            </a:extLst>
          </p:cNvPr>
          <p:cNvSpPr txBox="1"/>
          <p:nvPr/>
        </p:nvSpPr>
        <p:spPr>
          <a:xfrm>
            <a:off x="4551363" y="5593633"/>
            <a:ext cx="1306498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4350"/>
                </a:solidFill>
                <a:latin typeface="Open Sans" panose="020F0502020204030204" pitchFamily="34" charset="0"/>
                <a:ea typeface="Pretendard Light" panose="02000403000000020004" pitchFamily="50" charset="-127"/>
              </a:rPr>
              <a:t>사용자들이 정보를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F4350"/>
              </a:solidFill>
              <a:latin typeface="Open Sans" panose="020F0502020204030204" pitchFamily="34" charset="0"/>
              <a:ea typeface="Pretendard Light" panose="02000403000000020004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F4350"/>
                </a:solidFill>
                <a:latin typeface="Open Sans" panose="020F0502020204030204" pitchFamily="34" charset="0"/>
                <a:ea typeface="Pretendard Light" panose="02000403000000020004" pitchFamily="50" charset="-127"/>
              </a:rPr>
              <a:t>공유할 수 있는 공간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EDF97F-F13E-04B5-446E-9DC5FC0035C6}"/>
              </a:ext>
            </a:extLst>
          </p:cNvPr>
          <p:cNvSpPr txBox="1"/>
          <p:nvPr/>
        </p:nvSpPr>
        <p:spPr>
          <a:xfrm>
            <a:off x="6811786" y="5279129"/>
            <a:ext cx="108720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3. </a:t>
            </a:r>
            <a:r>
              <a:rPr lang="ko-KR" altLang="en-US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좋아요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353EB7-99EC-10C3-3D5E-E3D7792F2792}"/>
              </a:ext>
            </a:extLst>
          </p:cNvPr>
          <p:cNvSpPr txBox="1"/>
          <p:nvPr/>
        </p:nvSpPr>
        <p:spPr>
          <a:xfrm>
            <a:off x="6515953" y="5593632"/>
            <a:ext cx="1667174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사용자가 영상을 편리하게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관리할 수 있는 도구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F20C3F-4514-D580-5226-0B944DEB6286}"/>
              </a:ext>
            </a:extLst>
          </p:cNvPr>
          <p:cNvSpPr txBox="1"/>
          <p:nvPr/>
        </p:nvSpPr>
        <p:spPr>
          <a:xfrm>
            <a:off x="8815306" y="5279129"/>
            <a:ext cx="142768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en-US" altLang="ko-KR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4. </a:t>
            </a:r>
            <a:r>
              <a:rPr lang="ko-KR" altLang="en-US" sz="1400" kern="1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주변 헬스장 출력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BE39B0-ABCD-C800-1E5C-B2DD4201C4BA}"/>
              </a:ext>
            </a:extLst>
          </p:cNvPr>
          <p:cNvSpPr txBox="1"/>
          <p:nvPr/>
        </p:nvSpPr>
        <p:spPr>
          <a:xfrm>
            <a:off x="8800026" y="5593102"/>
            <a:ext cx="1436341" cy="77501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API</a:t>
            </a:r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를 통해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algn="ctr"/>
            <a:r>
              <a: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rPr>
              <a:t>주변 헬스장 목록 출력</a:t>
            </a: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algn="ctr"/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  <a:p>
            <a:pPr algn="ctr"/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2"/>
              </a:solidFill>
              <a:latin typeface="Pretendard Light" panose="02000403000000020004" pitchFamily="50" charset="-127"/>
              <a:ea typeface="Pretendard Light" panose="02000403000000020004" pitchFamily="50" charset="-127"/>
            </a:endParaRPr>
          </a:p>
        </p:txBody>
      </p:sp>
      <p:pic>
        <p:nvPicPr>
          <p:cNvPr id="33" name="그림 32" descr="블랙, 어둠이(가) 표시된 사진&#10;&#10;자동 생성된 설명">
            <a:extLst>
              <a:ext uri="{FF2B5EF4-FFF2-40B4-BE49-F238E27FC236}">
                <a16:creationId xmlns:a16="http://schemas.microsoft.com/office/drawing/2014/main" id="{D4B4A4D5-B88F-0B77-E7BC-ADD98B50C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97" y="3865380"/>
            <a:ext cx="778341" cy="778341"/>
          </a:xfrm>
          <a:prstGeom prst="rect">
            <a:avLst/>
          </a:prstGeom>
        </p:spPr>
      </p:pic>
      <p:pic>
        <p:nvPicPr>
          <p:cNvPr id="35" name="그림 34" descr="블랙, 어둠이(가) 표시된 사진&#10;&#10;자동 생성된 설명">
            <a:extLst>
              <a:ext uri="{FF2B5EF4-FFF2-40B4-BE49-F238E27FC236}">
                <a16:creationId xmlns:a16="http://schemas.microsoft.com/office/drawing/2014/main" id="{168CBC9B-CCB3-2D41-6760-481EA6746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81" y="3758165"/>
            <a:ext cx="977938" cy="977938"/>
          </a:xfrm>
          <a:prstGeom prst="rect">
            <a:avLst/>
          </a:prstGeom>
        </p:spPr>
      </p:pic>
      <p:pic>
        <p:nvPicPr>
          <p:cNvPr id="37" name="그림 36" descr="블랙, 어둠이(가) 표시된 사진&#10;&#10;자동 생성된 설명">
            <a:extLst>
              <a:ext uri="{FF2B5EF4-FFF2-40B4-BE49-F238E27FC236}">
                <a16:creationId xmlns:a16="http://schemas.microsoft.com/office/drawing/2014/main" id="{2E401617-DEE1-C5B6-9E8A-658123E0C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07" y="3865380"/>
            <a:ext cx="657380" cy="657380"/>
          </a:xfrm>
          <a:prstGeom prst="rect">
            <a:avLst/>
          </a:prstGeom>
        </p:spPr>
      </p:pic>
      <p:pic>
        <p:nvPicPr>
          <p:cNvPr id="39" name="그림 38" descr="블랙, 어둠이(가) 표시된 사진&#10;&#10;자동 생성된 설명">
            <a:extLst>
              <a:ext uri="{FF2B5EF4-FFF2-40B4-BE49-F238E27FC236}">
                <a16:creationId xmlns:a16="http://schemas.microsoft.com/office/drawing/2014/main" id="{592B36A5-B34E-A7D4-30D6-B4EA90CEC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46" y="3823120"/>
            <a:ext cx="812580" cy="8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27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5266524" y="6122847"/>
            <a:ext cx="233107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마이페이지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프로필 사진 수정</a:t>
            </a:r>
          </a:p>
        </p:txBody>
      </p:sp>
      <p:pic>
        <p:nvPicPr>
          <p:cNvPr id="6" name="그림 5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08AD9795-35DC-ABB6-BEE9-366C4F7083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2" t="33345" r="32177" b="32829"/>
          <a:stretch/>
        </p:blipFill>
        <p:spPr>
          <a:xfrm>
            <a:off x="1253390" y="2396358"/>
            <a:ext cx="4303986" cy="2065283"/>
          </a:xfrm>
          <a:prstGeom prst="rect">
            <a:avLst/>
          </a:prstGeom>
        </p:spPr>
      </p:pic>
      <p:pic>
        <p:nvPicPr>
          <p:cNvPr id="10" name="그림 9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7E0F962-D746-99E8-5A9C-E63669FA5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4" t="22284" r="33017" b="22284"/>
          <a:stretch/>
        </p:blipFill>
        <p:spPr>
          <a:xfrm>
            <a:off x="6881378" y="1813035"/>
            <a:ext cx="4146332" cy="33738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806AE64-012D-FFE1-B31D-301ACC3EF3DC}"/>
              </a:ext>
            </a:extLst>
          </p:cNvPr>
          <p:cNvSpPr/>
          <p:nvPr/>
        </p:nvSpPr>
        <p:spPr>
          <a:xfrm>
            <a:off x="5944962" y="3212187"/>
            <a:ext cx="548829" cy="2956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1641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3764927" y="6091316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마이페이지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좋아요한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영상 전체 출력</a:t>
            </a:r>
          </a:p>
        </p:txBody>
      </p:sp>
      <p:pic>
        <p:nvPicPr>
          <p:cNvPr id="3" name="그림 2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C19785F8-8D17-8F1F-21D8-0881F8CEF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0" t="13787" r="29065"/>
          <a:stretch/>
        </p:blipFill>
        <p:spPr>
          <a:xfrm>
            <a:off x="980743" y="1350813"/>
            <a:ext cx="3996242" cy="39404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E7CBBC-BC2F-0C6F-5F24-2BA6075BC1E4}"/>
              </a:ext>
            </a:extLst>
          </p:cNvPr>
          <p:cNvSpPr/>
          <p:nvPr/>
        </p:nvSpPr>
        <p:spPr>
          <a:xfrm>
            <a:off x="4016003" y="3293615"/>
            <a:ext cx="492935" cy="237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192DA5C6-F343-174E-CC31-99FDD27C0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9" t="17058" r="18923" b="757"/>
          <a:stretch/>
        </p:blipFill>
        <p:spPr>
          <a:xfrm>
            <a:off x="5892793" y="1497724"/>
            <a:ext cx="5878140" cy="37323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7F8DC00-1032-507A-3EB2-8CE5CA94B966}"/>
              </a:ext>
            </a:extLst>
          </p:cNvPr>
          <p:cNvSpPr/>
          <p:nvPr/>
        </p:nvSpPr>
        <p:spPr>
          <a:xfrm>
            <a:off x="5160474" y="3216083"/>
            <a:ext cx="548829" cy="2956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8732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91083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페이지 별 구현 내용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3764927" y="6091316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마이페이지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내가 작성한 글 모두 보기</a:t>
            </a:r>
          </a:p>
        </p:txBody>
      </p:sp>
      <p:pic>
        <p:nvPicPr>
          <p:cNvPr id="3" name="그림 2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5CD33004-2DDE-BE5E-2808-57D66F592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9" t="55935" r="32108" b="3592"/>
          <a:stretch/>
        </p:blipFill>
        <p:spPr>
          <a:xfrm>
            <a:off x="613222" y="2010104"/>
            <a:ext cx="4217276" cy="23043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516729-C34E-072F-3AB4-0EDF1E433F9C}"/>
              </a:ext>
            </a:extLst>
          </p:cNvPr>
          <p:cNvSpPr/>
          <p:nvPr/>
        </p:nvSpPr>
        <p:spPr>
          <a:xfrm>
            <a:off x="4054299" y="2197912"/>
            <a:ext cx="536027" cy="237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 descr="텍스트, 스크린샷, 번호, 영수증이(가) 표시된 사진&#10;&#10;자동 생성된 설명">
            <a:extLst>
              <a:ext uri="{FF2B5EF4-FFF2-40B4-BE49-F238E27FC236}">
                <a16:creationId xmlns:a16="http://schemas.microsoft.com/office/drawing/2014/main" id="{9E75120B-F9D9-17CF-A06B-60E72CA06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14501" r="16142" b="1725"/>
          <a:stretch/>
        </p:blipFill>
        <p:spPr>
          <a:xfrm>
            <a:off x="5701969" y="1434662"/>
            <a:ext cx="6262542" cy="37916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C87D46-3E69-61D9-EE87-C2E2405EAE6B}"/>
              </a:ext>
            </a:extLst>
          </p:cNvPr>
          <p:cNvSpPr/>
          <p:nvPr/>
        </p:nvSpPr>
        <p:spPr>
          <a:xfrm>
            <a:off x="4991819" y="3014452"/>
            <a:ext cx="548829" cy="29564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3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1757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806361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AI 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활용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8B6B44-70ED-57D9-138B-A5CEF07B66D6}"/>
              </a:ext>
            </a:extLst>
          </p:cNvPr>
          <p:cNvSpPr/>
          <p:nvPr/>
        </p:nvSpPr>
        <p:spPr>
          <a:xfrm>
            <a:off x="3764927" y="6091316"/>
            <a:ext cx="5068313" cy="36593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AI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를 활용해 더미 데이터 수집하기</a:t>
            </a:r>
          </a:p>
        </p:txBody>
      </p:sp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2A60C5B-1D05-A055-E2A8-9A1F6ADE2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4" y="1129594"/>
            <a:ext cx="2554876" cy="4856793"/>
          </a:xfrm>
          <a:prstGeom prst="rect">
            <a:avLst/>
          </a:prstGeom>
        </p:spPr>
      </p:pic>
      <p:pic>
        <p:nvPicPr>
          <p:cNvPr id="14" name="그림 13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4987C52-8193-E7E8-C15B-E0F319270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185" y="1240760"/>
            <a:ext cx="2944497" cy="1422419"/>
          </a:xfrm>
          <a:prstGeom prst="rect">
            <a:avLst/>
          </a:prstGeom>
        </p:spPr>
      </p:pic>
      <p:pic>
        <p:nvPicPr>
          <p:cNvPr id="16" name="그림 15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43E447A6-684C-7C2F-105C-E6345ED49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44" y="3252538"/>
            <a:ext cx="2944497" cy="2733849"/>
          </a:xfrm>
          <a:prstGeom prst="rect">
            <a:avLst/>
          </a:prstGeom>
        </p:spPr>
      </p:pic>
      <p:pic>
        <p:nvPicPr>
          <p:cNvPr id="18" name="그림 1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81F57A57-D094-D7E6-3308-24A3A3B7A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616" y="2970400"/>
            <a:ext cx="2944497" cy="3015987"/>
          </a:xfrm>
          <a:prstGeom prst="rect">
            <a:avLst/>
          </a:prstGeom>
        </p:spPr>
      </p:pic>
      <p:pic>
        <p:nvPicPr>
          <p:cNvPr id="20" name="그림 19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71E101C0-24BB-0AF3-4CCC-5DA7576A9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75" y="700181"/>
            <a:ext cx="2944497" cy="196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59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3301" y="104258"/>
            <a:ext cx="29340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03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195891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최종 완성도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376964-CF3D-BE7F-B47C-9C55798012B3}"/>
              </a:ext>
            </a:extLst>
          </p:cNvPr>
          <p:cNvGrpSpPr/>
          <p:nvPr/>
        </p:nvGrpSpPr>
        <p:grpSpPr>
          <a:xfrm>
            <a:off x="3751778" y="2772027"/>
            <a:ext cx="5094609" cy="193462"/>
            <a:chOff x="5362572" y="4760428"/>
            <a:chExt cx="3360949" cy="25394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1A14C58-834C-8AFB-E454-385763DCF40C}"/>
                </a:ext>
              </a:extLst>
            </p:cNvPr>
            <p:cNvSpPr/>
            <p:nvPr/>
          </p:nvSpPr>
          <p:spPr>
            <a:xfrm>
              <a:off x="5372099" y="4763391"/>
              <a:ext cx="3351422" cy="246215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F34A635-4546-C60E-DFD9-30DF78560032}"/>
                </a:ext>
              </a:extLst>
            </p:cNvPr>
            <p:cNvSpPr/>
            <p:nvPr/>
          </p:nvSpPr>
          <p:spPr>
            <a:xfrm rot="10800000" flipH="1" flipV="1">
              <a:off x="5362572" y="4760428"/>
              <a:ext cx="3156863" cy="2539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" tIns="18000" rIns="54000" bIns="18000"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 ExtraLight" panose="02000303000000020004" pitchFamily="50" charset="-127"/>
                <a:ea typeface="Pretendard ExtraLight" panose="02000303000000020004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DCD3ED-D14F-B612-E8E3-F12D0BDB80FC}"/>
              </a:ext>
            </a:extLst>
          </p:cNvPr>
          <p:cNvSpPr txBox="1"/>
          <p:nvPr/>
        </p:nvSpPr>
        <p:spPr>
          <a:xfrm>
            <a:off x="5796523" y="1998482"/>
            <a:ext cx="1019560" cy="574961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95%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05CA9B1-2D36-F2C6-37F4-9D1DE55F56B2}"/>
              </a:ext>
            </a:extLst>
          </p:cNvPr>
          <p:cNvCxnSpPr>
            <a:cxnSpLocks/>
          </p:cNvCxnSpPr>
          <p:nvPr/>
        </p:nvCxnSpPr>
        <p:spPr>
          <a:xfrm>
            <a:off x="3746185" y="3448133"/>
            <a:ext cx="5180839" cy="0"/>
          </a:xfrm>
          <a:prstGeom prst="line">
            <a:avLst/>
          </a:prstGeom>
          <a:ln>
            <a:solidFill>
              <a:schemeClr val="accent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8288A6-2741-50A2-7D6E-1C19D5A57C01}"/>
              </a:ext>
            </a:extLst>
          </p:cNvPr>
          <p:cNvSpPr txBox="1"/>
          <p:nvPr/>
        </p:nvSpPr>
        <p:spPr>
          <a:xfrm>
            <a:off x="3290474" y="3848767"/>
            <a:ext cx="6094708" cy="1077218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설계 당시 구현하고자 했던 기능은 대부분 구현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/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시간이 조금 더 주어졌다면 보다 다양한 기능을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추가할 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있지 않았을까 하는 아쉬움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354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35166" y="-1"/>
            <a:ext cx="6219055" cy="6858001"/>
          </a:xfrm>
          <a:prstGeom prst="rect">
            <a:avLst/>
          </a:prstGeom>
          <a:solidFill>
            <a:srgbClr val="EA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B3C221-D3D9-23E6-9A1F-E5A22A5E2BB2}"/>
              </a:ext>
            </a:extLst>
          </p:cNvPr>
          <p:cNvSpPr/>
          <p:nvPr/>
        </p:nvSpPr>
        <p:spPr>
          <a:xfrm>
            <a:off x="6554223" y="0"/>
            <a:ext cx="6219055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1568387" y="4159831"/>
            <a:ext cx="4288083" cy="1565173"/>
            <a:chOff x="-992854" y="4174328"/>
            <a:chExt cx="4288083" cy="156517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829758" y="4174328"/>
              <a:ext cx="642855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이강현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-992854" y="4779820"/>
              <a:ext cx="4288083" cy="95968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단기간 </a:t>
              </a:r>
              <a:r>
                <a:rPr lang="ko-KR" altLang="en-US" sz="1200" b="0" i="0" dirty="0" err="1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프로젝트이다보니</a:t>
              </a:r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 한정된 시간을</a:t>
              </a:r>
              <a:r>
                <a:rPr lang="en-US" altLang="ko-KR" sz="1200" dirty="0">
                  <a:solidFill>
                    <a:srgbClr val="3F4350"/>
                  </a:solidFill>
                  <a:latin typeface="Open Sans" panose="020F0502020204030204" pitchFamily="34" charset="0"/>
                </a:rPr>
                <a:t> </a:t>
              </a:r>
            </a:p>
            <a:p>
              <a:pPr algn="ctr"/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적절히 분배하는 것이 중요하다는 것을 배웠습니다</a:t>
              </a:r>
              <a:r>
                <a:rPr lang="en-US" altLang="ko-KR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.</a:t>
              </a:r>
            </a:p>
            <a:p>
              <a:pPr algn="ctr"/>
              <a:endParaRPr lang="en-US" altLang="ko-KR" sz="1200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endParaRPr>
            </a:p>
            <a:p>
              <a:pPr algn="ctr"/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계획대로 작업을 </a:t>
              </a:r>
              <a:r>
                <a:rPr lang="ko-KR" altLang="en-US" sz="1200" b="0" i="0" dirty="0" err="1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해내갈</a:t>
              </a:r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 때마다 성취감을 느끼고</a:t>
              </a:r>
              <a:r>
                <a:rPr lang="en-US" altLang="ko-KR" sz="1200" dirty="0">
                  <a:solidFill>
                    <a:srgbClr val="3F4350"/>
                  </a:solidFill>
                  <a:latin typeface="Open Sans" panose="020F0502020204030204" pitchFamily="34" charset="0"/>
                </a:rPr>
                <a:t> </a:t>
              </a:r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오류도 많이 났었지만</a:t>
              </a:r>
              <a:endParaRPr lang="en-US" altLang="ko-KR" sz="1200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endParaRPr>
            </a:p>
            <a:p>
              <a:pPr algn="ctr"/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목표로 한 기능들을 다 만들어 본 것 같아 뿌듯한 프로젝트였습니다</a:t>
              </a:r>
              <a:r>
                <a:rPr lang="en-US" altLang="ko-KR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.</a:t>
              </a:r>
              <a:endParaRPr lang="ko-KR" altLang="en-US" sz="1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74865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개발 후기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2499" y="104258"/>
            <a:ext cx="29500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04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4" name="그림 13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8D26FD5-AA7D-3014-F29A-D8E120AFF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5" y="1624505"/>
            <a:ext cx="1901740" cy="2094774"/>
          </a:xfrm>
          <a:prstGeom prst="rect">
            <a:avLst/>
          </a:prstGeom>
        </p:spPr>
      </p:pic>
      <p:pic>
        <p:nvPicPr>
          <p:cNvPr id="16" name="그림 15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F01C19EF-16C3-0DF1-798F-4DD7998B6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73" y="1640496"/>
            <a:ext cx="3235483" cy="2160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923CA7-8751-88CF-C7AC-050D294ADC48}"/>
              </a:ext>
            </a:extLst>
          </p:cNvPr>
          <p:cNvSpPr txBox="1"/>
          <p:nvPr/>
        </p:nvSpPr>
        <p:spPr>
          <a:xfrm>
            <a:off x="408333" y="356053"/>
            <a:ext cx="1865946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프로젝트 진행 후기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AD5DDB-6C04-D3CB-76BF-5FFD3F42B1BE}"/>
              </a:ext>
            </a:extLst>
          </p:cNvPr>
          <p:cNvGrpSpPr/>
          <p:nvPr/>
        </p:nvGrpSpPr>
        <p:grpSpPr>
          <a:xfrm>
            <a:off x="7607876" y="4159831"/>
            <a:ext cx="4111754" cy="1565173"/>
            <a:chOff x="-904686" y="4174328"/>
            <a:chExt cx="4111754" cy="15651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82BB72-0512-95C0-BD1E-145B6D95F310}"/>
                </a:ext>
              </a:extLst>
            </p:cNvPr>
            <p:cNvSpPr txBox="1"/>
            <p:nvPr/>
          </p:nvSpPr>
          <p:spPr>
            <a:xfrm>
              <a:off x="829760" y="4174328"/>
              <a:ext cx="642855" cy="282573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최이서</a:t>
              </a:r>
              <a:endPara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F83441-D1F2-1169-61AF-F9B4BFCCC6BB}"/>
                </a:ext>
              </a:extLst>
            </p:cNvPr>
            <p:cNvSpPr txBox="1"/>
            <p:nvPr/>
          </p:nvSpPr>
          <p:spPr>
            <a:xfrm>
              <a:off x="-904686" y="4779820"/>
              <a:ext cx="4111754" cy="95968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다소 빠듯한 일정이었지만 기획 단계에서 구상했던 것들을</a:t>
              </a:r>
              <a:endParaRPr lang="en-US" altLang="ko-KR" sz="1200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endParaRPr>
            </a:p>
            <a:p>
              <a:pPr algn="ctr"/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모두 구현해서 뿌듯했습니다</a:t>
              </a:r>
              <a:r>
                <a:rPr lang="en-US" altLang="ko-KR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.</a:t>
              </a:r>
            </a:p>
            <a:p>
              <a:pPr algn="ctr"/>
              <a:endParaRPr lang="en-US" altLang="ko-KR" sz="1200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endParaRPr>
            </a:p>
            <a:p>
              <a:pPr algn="ctr"/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이론적인 부분의 한계로 작업이 </a:t>
              </a:r>
              <a:r>
                <a:rPr lang="ko-KR" altLang="en-US" sz="1200" b="0" i="0" dirty="0" err="1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더뎌질</a:t>
              </a:r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 때 아쉬운 마음이 </a:t>
              </a:r>
              <a:r>
                <a:rPr lang="ko-KR" altLang="en-US" sz="1200" b="0" i="0" dirty="0" err="1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들었어서</a:t>
              </a:r>
              <a:endParaRPr lang="en-US" altLang="ko-KR" sz="1200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endParaRPr>
            </a:p>
            <a:p>
              <a:pPr algn="ctr"/>
              <a:r>
                <a:rPr lang="en-US" altLang="ko-KR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2</a:t>
              </a:r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학기 시작하기 전 부족한 부분을 열심히 </a:t>
              </a:r>
              <a:r>
                <a:rPr lang="ko-KR" altLang="en-US" sz="1200" b="0" i="0" dirty="0" err="1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보충해야겠다</a:t>
              </a:r>
              <a:r>
                <a:rPr lang="ko-KR" altLang="en-US" sz="1200" b="0" i="0" dirty="0">
                  <a:solidFill>
                    <a:srgbClr val="3F4350"/>
                  </a:solidFill>
                  <a:effectLst/>
                  <a:latin typeface="Open Sans" panose="020F0502020204030204" pitchFamily="34" charset="0"/>
                </a:rPr>
                <a:t> 느꼈습니다</a:t>
              </a:r>
              <a:r>
                <a:rPr lang="en-US" altLang="ko-KR" sz="1200" dirty="0">
                  <a:solidFill>
                    <a:srgbClr val="3F4350"/>
                  </a:solidFill>
                  <a:latin typeface="Open Sans" panose="020F050202020403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167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4905" y="104258"/>
            <a:ext cx="29019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05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47297-075F-4F09-8F0F-412B697433BE}"/>
              </a:ext>
            </a:extLst>
          </p:cNvPr>
          <p:cNvSpPr txBox="1"/>
          <p:nvPr/>
        </p:nvSpPr>
        <p:spPr>
          <a:xfrm>
            <a:off x="4461713" y="2038697"/>
            <a:ext cx="3268574" cy="1575234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0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Q &amp;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01117-7145-E867-04AC-4D46CE92E372}"/>
              </a:ext>
            </a:extLst>
          </p:cNvPr>
          <p:cNvSpPr txBox="1"/>
          <p:nvPr/>
        </p:nvSpPr>
        <p:spPr>
          <a:xfrm>
            <a:off x="3048646" y="3545235"/>
            <a:ext cx="6094708" cy="338554"/>
          </a:xfrm>
          <a:prstGeom prst="rect">
            <a:avLst/>
          </a:prstGeom>
          <a:noFill/>
          <a:effectLst>
            <a:innerShdw blurRad="63500" dist="50800" dir="13500000">
              <a:srgbClr val="DE5644">
                <a:alpha val="0"/>
              </a:srgbClr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감사합니다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30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971367-B754-4AC0-BED7-5E3DDC629B43}"/>
              </a:ext>
            </a:extLst>
          </p:cNvPr>
          <p:cNvSpPr/>
          <p:nvPr/>
        </p:nvSpPr>
        <p:spPr>
          <a:xfrm>
            <a:off x="335166" y="-1"/>
            <a:ext cx="6219055" cy="6858001"/>
          </a:xfrm>
          <a:prstGeom prst="rect">
            <a:avLst/>
          </a:prstGeom>
          <a:solidFill>
            <a:srgbClr val="EA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B3C221-D3D9-23E6-9A1F-E5A22A5E2BB2}"/>
              </a:ext>
            </a:extLst>
          </p:cNvPr>
          <p:cNvSpPr/>
          <p:nvPr/>
        </p:nvSpPr>
        <p:spPr>
          <a:xfrm>
            <a:off x="6554223" y="0"/>
            <a:ext cx="6219055" cy="6858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8C224D4-18B9-4A76-B17F-D0B419EA89B3}"/>
              </a:ext>
            </a:extLst>
          </p:cNvPr>
          <p:cNvGrpSpPr/>
          <p:nvPr/>
        </p:nvGrpSpPr>
        <p:grpSpPr>
          <a:xfrm>
            <a:off x="2820693" y="4170414"/>
            <a:ext cx="1272836" cy="1128808"/>
            <a:chOff x="514769" y="4174328"/>
            <a:chExt cx="1272836" cy="112880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29519B-CE19-48EE-9621-43EC19D04B79}"/>
                </a:ext>
              </a:extLst>
            </p:cNvPr>
            <p:cNvSpPr txBox="1"/>
            <p:nvPr/>
          </p:nvSpPr>
          <p:spPr>
            <a:xfrm>
              <a:off x="514769" y="4174328"/>
              <a:ext cx="1272836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팀장 </a:t>
              </a:r>
              <a:r>
                <a:rPr lang="ko-KR" altLang="en-US" sz="2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이강현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0086A1-5EC3-4D50-BD89-17284D499032}"/>
                </a:ext>
              </a:extLst>
            </p:cNvPr>
            <p:cNvSpPr txBox="1"/>
            <p:nvPr/>
          </p:nvSpPr>
          <p:spPr>
            <a:xfrm>
              <a:off x="525937" y="5051341"/>
              <a:ext cx="1256805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Front-end 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서브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63654-1971-4812-86F5-F402C1242E8A}"/>
                </a:ext>
              </a:extLst>
            </p:cNvPr>
            <p:cNvSpPr txBox="1"/>
            <p:nvPr/>
          </p:nvSpPr>
          <p:spPr>
            <a:xfrm>
              <a:off x="527594" y="4779820"/>
              <a:ext cx="1247187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Back-end </a:t>
              </a:r>
              <a:r>
                <a:rPr lang="ko-KR" altLang="en-US" sz="1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메인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9778CFD-A514-46A1-972C-D66295D038B6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기획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pic>
        <p:nvPicPr>
          <p:cNvPr id="14" name="그림 13" descr="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8D26FD5-AA7D-3014-F29A-D8E120AFF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73" y="1673368"/>
            <a:ext cx="1901740" cy="2094774"/>
          </a:xfrm>
          <a:prstGeom prst="rect">
            <a:avLst/>
          </a:prstGeom>
        </p:spPr>
      </p:pic>
      <p:pic>
        <p:nvPicPr>
          <p:cNvPr id="16" name="그림 15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F01C19EF-16C3-0DF1-798F-4DD7998B6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64" y="1640496"/>
            <a:ext cx="3235483" cy="21605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A15C79-7F7C-B03F-AD9B-ACA0F49F5CCE}"/>
              </a:ext>
            </a:extLst>
          </p:cNvPr>
          <p:cNvGrpSpPr/>
          <p:nvPr/>
        </p:nvGrpSpPr>
        <p:grpSpPr>
          <a:xfrm>
            <a:off x="8870814" y="4200700"/>
            <a:ext cx="1272835" cy="1128808"/>
            <a:chOff x="514394" y="4174328"/>
            <a:chExt cx="1272835" cy="11288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A7A137-B63A-31A3-C909-A4E2D68A336E}"/>
                </a:ext>
              </a:extLst>
            </p:cNvPr>
            <p:cNvSpPr txBox="1"/>
            <p:nvPr/>
          </p:nvSpPr>
          <p:spPr>
            <a:xfrm>
              <a:off x="514394" y="4174328"/>
              <a:ext cx="1272835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팀원 </a:t>
              </a:r>
              <a:r>
                <a:rPr lang="ko-KR" altLang="en-US" sz="20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</a:rPr>
                <a:t>최이서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  <a:p>
              <a:pPr algn="ctr"/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450EAF-0424-0638-F7CC-F3D0D9008EF9}"/>
                </a:ext>
              </a:extLst>
            </p:cNvPr>
            <p:cNvSpPr txBox="1"/>
            <p:nvPr/>
          </p:nvSpPr>
          <p:spPr>
            <a:xfrm>
              <a:off x="539563" y="5051341"/>
              <a:ext cx="1229554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Back-end 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서브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CEF5B5-7885-D4A0-766C-D5BC4FDEBC8D}"/>
                </a:ext>
              </a:extLst>
            </p:cNvPr>
            <p:cNvSpPr txBox="1"/>
            <p:nvPr/>
          </p:nvSpPr>
          <p:spPr>
            <a:xfrm>
              <a:off x="522783" y="4779820"/>
              <a:ext cx="1256805" cy="25179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Front-end 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메인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8923CA7-8751-88CF-C7AC-050D294ADC48}"/>
              </a:ext>
            </a:extLst>
          </p:cNvPr>
          <p:cNvSpPr txBox="1"/>
          <p:nvPr/>
        </p:nvSpPr>
        <p:spPr>
          <a:xfrm>
            <a:off x="408333" y="356053"/>
            <a:ext cx="77911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00771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0836C16-6C8A-496B-94AE-2AC5072829E3}"/>
              </a:ext>
            </a:extLst>
          </p:cNvPr>
          <p:cNvGrpSpPr/>
          <p:nvPr/>
        </p:nvGrpSpPr>
        <p:grpSpPr>
          <a:xfrm>
            <a:off x="7998377" y="2981367"/>
            <a:ext cx="2300410" cy="629280"/>
            <a:chOff x="4411802" y="997326"/>
            <a:chExt cx="2300410" cy="629280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8530163-4B16-4973-A35C-6AE27999E4F9}"/>
                </a:ext>
              </a:extLst>
            </p:cNvPr>
            <p:cNvSpPr txBox="1"/>
            <p:nvPr/>
          </p:nvSpPr>
          <p:spPr>
            <a:xfrm>
              <a:off x="5096335" y="997326"/>
              <a:ext cx="1615877" cy="19024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l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</a:rPr>
                <a:t>City of stars, Are you shine</a:t>
              </a: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20367DAD-61BB-421A-AFBA-5BED9847D7AE}"/>
                </a:ext>
              </a:extLst>
            </p:cNvPr>
            <p:cNvGrpSpPr/>
            <p:nvPr/>
          </p:nvGrpSpPr>
          <p:grpSpPr>
            <a:xfrm>
              <a:off x="4411802" y="997326"/>
              <a:ext cx="2300410" cy="409760"/>
              <a:chOff x="4630877" y="820398"/>
              <a:chExt cx="2300410" cy="409760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BD64982D-199E-4A5B-BE90-9C40D45841E5}"/>
                  </a:ext>
                </a:extLst>
              </p:cNvPr>
              <p:cNvSpPr txBox="1"/>
              <p:nvPr/>
            </p:nvSpPr>
            <p:spPr>
              <a:xfrm>
                <a:off x="4630877" y="103991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2">
                        <a:lumMod val="50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A22E296-E2FF-4736-A1D8-C913A806174D}"/>
                  </a:ext>
                </a:extLst>
              </p:cNvPr>
              <p:cNvSpPr txBox="1"/>
              <p:nvPr/>
            </p:nvSpPr>
            <p:spPr>
              <a:xfrm>
                <a:off x="5315410" y="1039918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6D18DB-C967-4C26-85A1-16EFD5A684C3}"/>
                  </a:ext>
                </a:extLst>
              </p:cNvPr>
              <p:cNvSpPr txBox="1"/>
              <p:nvPr/>
            </p:nvSpPr>
            <p:spPr>
              <a:xfrm>
                <a:off x="4630877" y="820398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2">
                        <a:lumMod val="50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E7E2A91-3C77-4033-9E61-FED81A420F7A}"/>
                </a:ext>
              </a:extLst>
            </p:cNvPr>
            <p:cNvGrpSpPr/>
            <p:nvPr/>
          </p:nvGrpSpPr>
          <p:grpSpPr>
            <a:xfrm>
              <a:off x="4411802" y="1436366"/>
              <a:ext cx="2300410" cy="190240"/>
              <a:chOff x="4630877" y="1059314"/>
              <a:chExt cx="2300410" cy="190240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71E69A5-DA96-4DD2-BF0A-BAE5987716DE}"/>
                  </a:ext>
                </a:extLst>
              </p:cNvPr>
              <p:cNvSpPr txBox="1"/>
              <p:nvPr/>
            </p:nvSpPr>
            <p:spPr>
              <a:xfrm>
                <a:off x="4630877" y="1059314"/>
                <a:ext cx="684533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>
                <a:defPPr>
                  <a:defRPr lang="ko-KR"/>
                </a:defPPr>
                <a:lvl1pPr>
                  <a:defRPr sz="10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defRPr>
                </a:lvl1pPr>
              </a:lstStyle>
              <a:p>
                <a:r>
                  <a:rPr lang="en-US" altLang="ko-KR" dirty="0">
                    <a:solidFill>
                      <a:schemeClr val="bg2">
                        <a:lumMod val="50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Text here</a:t>
                </a:r>
                <a:endParaRPr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36A7A72-76CE-44A1-92A9-3506222E743A}"/>
                  </a:ext>
                </a:extLst>
              </p:cNvPr>
              <p:cNvSpPr txBox="1"/>
              <p:nvPr/>
            </p:nvSpPr>
            <p:spPr>
              <a:xfrm>
                <a:off x="5315410" y="1059314"/>
                <a:ext cx="1615877" cy="190240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pPr algn="l"/>
                <a:r>
                  <a:rPr lang="en-US" altLang="ko-KR" sz="1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</a:rPr>
                  <a:t>City of stars, Are you shine</a:t>
                </a:r>
              </a:p>
            </p:txBody>
          </p:sp>
        </p:grpSp>
      </p:grp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2DCDF78-B97A-45FD-9A22-9F1EA29A3515}"/>
              </a:ext>
            </a:extLst>
          </p:cNvPr>
          <p:cNvCxnSpPr>
            <a:cxnSpLocks/>
          </p:cNvCxnSpPr>
          <p:nvPr/>
        </p:nvCxnSpPr>
        <p:spPr>
          <a:xfrm>
            <a:off x="8054320" y="2897155"/>
            <a:ext cx="2591455" cy="0"/>
          </a:xfrm>
          <a:prstGeom prst="line">
            <a:avLst/>
          </a:prstGeom>
          <a:ln>
            <a:solidFill>
              <a:schemeClr val="tx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49331" y="104258"/>
            <a:ext cx="26133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01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기획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987500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개발 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B1DBD-B971-1CDA-E0D3-CFB2E9BA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9" y="1777235"/>
            <a:ext cx="11596313" cy="30375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05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612671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요구사항 명세서</a:t>
            </a:r>
          </a:p>
        </p:txBody>
      </p:sp>
      <p:pic>
        <p:nvPicPr>
          <p:cNvPr id="10" name="그림 9" descr="텍스트, 번호, 스크린샷, 평행이(가) 표시된 사진&#10;&#10;자동 생성된 설명">
            <a:extLst>
              <a:ext uri="{FF2B5EF4-FFF2-40B4-BE49-F238E27FC236}">
                <a16:creationId xmlns:a16="http://schemas.microsoft.com/office/drawing/2014/main" id="{F03A68C9-4B2B-A34C-583A-9A8807F33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52" y="95898"/>
            <a:ext cx="5609102" cy="66252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944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2237843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유즈케이스</a:t>
            </a:r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CE9B2F-844D-DFBA-5BB3-F6ADB4F5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83" y="0"/>
            <a:ext cx="5155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3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567514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ERD</a:t>
            </a:r>
            <a:endParaRPr lang="ko-KR" altLang="en-US" sz="20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925C2AC-5C6F-15F4-D36C-E3101F5C6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010" y="244872"/>
            <a:ext cx="7687575" cy="63682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885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>
            <a:extLst>
              <a:ext uri="{FF2B5EF4-FFF2-40B4-BE49-F238E27FC236}">
                <a16:creationId xmlns:a16="http://schemas.microsoft.com/office/drawing/2014/main" id="{E2EBD893-866B-401A-812E-020CDC438649}"/>
              </a:ext>
            </a:extLst>
          </p:cNvPr>
          <p:cNvSpPr/>
          <p:nvPr/>
        </p:nvSpPr>
        <p:spPr>
          <a:xfrm rot="5400000">
            <a:off x="-3249000" y="3249000"/>
            <a:ext cx="6858001" cy="360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  <a:gs pos="50000">
                <a:schemeClr val="accent2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791E3B-28C6-4EA2-8D89-CD69ABE794F0}"/>
              </a:ext>
            </a:extLst>
          </p:cNvPr>
          <p:cNvSpPr txBox="1"/>
          <p:nvPr/>
        </p:nvSpPr>
        <p:spPr>
          <a:xfrm>
            <a:off x="35705" y="104258"/>
            <a:ext cx="28859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02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B0A0C-977D-0A13-EACA-DBAD784FF482}"/>
              </a:ext>
            </a:extLst>
          </p:cNvPr>
          <p:cNvSpPr txBox="1"/>
          <p:nvPr/>
        </p:nvSpPr>
        <p:spPr>
          <a:xfrm>
            <a:off x="408333" y="95898"/>
            <a:ext cx="40977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>
              <a:defRPr sz="1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defRPr>
            </a:lvl1pPr>
          </a:lstStyle>
          <a:p>
            <a:r>
              <a:rPr lang="ko-KR" altLang="en-US" sz="1400" kern="100" spc="-40" dirty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D9543-7BDE-6DEE-8A5F-ABEBE1EA0D61}"/>
              </a:ext>
            </a:extLst>
          </p:cNvPr>
          <p:cNvSpPr txBox="1"/>
          <p:nvPr/>
        </p:nvSpPr>
        <p:spPr>
          <a:xfrm>
            <a:off x="408333" y="356053"/>
            <a:ext cx="1151007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20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화면설계서</a:t>
            </a:r>
          </a:p>
        </p:txBody>
      </p:sp>
      <p:pic>
        <p:nvPicPr>
          <p:cNvPr id="6" name="그림 5" descr="텍스트, 도표, 기술 도면, 라인이(가) 표시된 사진&#10;&#10;자동 생성된 설명">
            <a:extLst>
              <a:ext uri="{FF2B5EF4-FFF2-40B4-BE49-F238E27FC236}">
                <a16:creationId xmlns:a16="http://schemas.microsoft.com/office/drawing/2014/main" id="{712E14A0-F207-C0A2-19A3-4322D109B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87" y="573577"/>
            <a:ext cx="2414275" cy="1706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 descr="스케치, 도표, 텍스트, 그림이(가) 표시된 사진&#10;&#10;자동 생성된 설명">
            <a:extLst>
              <a:ext uri="{FF2B5EF4-FFF2-40B4-BE49-F238E27FC236}">
                <a16:creationId xmlns:a16="http://schemas.microsoft.com/office/drawing/2014/main" id="{96DD7F09-315A-C980-6CA5-8D965D987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79" y="573577"/>
            <a:ext cx="2414275" cy="1706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그림 9" descr="스케치, 텍스트, 그림, 도표이(가) 표시된 사진&#10;&#10;자동 생성된 설명">
            <a:extLst>
              <a:ext uri="{FF2B5EF4-FFF2-40B4-BE49-F238E27FC236}">
                <a16:creationId xmlns:a16="http://schemas.microsoft.com/office/drawing/2014/main" id="{80D2B9A8-1387-1514-756F-9A22F4B16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71" y="573577"/>
            <a:ext cx="2414275" cy="1706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그림 11" descr="텍스트, 도표, 스크린샷, 스케치이(가) 표시된 사진&#10;&#10;자동 생성된 설명">
            <a:extLst>
              <a:ext uri="{FF2B5EF4-FFF2-40B4-BE49-F238E27FC236}">
                <a16:creationId xmlns:a16="http://schemas.microsoft.com/office/drawing/2014/main" id="{CE461697-767A-088E-AC5A-7E9E61E31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263" y="573577"/>
            <a:ext cx="2414275" cy="1706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140D13D-77F1-A0D6-3E08-7A0BB48E5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87" y="2575621"/>
            <a:ext cx="2414275" cy="1706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983411DB-28E7-EA6A-0867-ABDCE7C148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34" y="4577665"/>
            <a:ext cx="2414275" cy="1706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그림 17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7AFAF907-CE7A-8D33-3ED7-30DE2CB17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79" y="2575621"/>
            <a:ext cx="2414275" cy="1706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 descr="텍스트, 스크린샷, 도표, 친필이(가) 표시된 사진&#10;&#10;자동 생성된 설명">
            <a:extLst>
              <a:ext uri="{FF2B5EF4-FFF2-40B4-BE49-F238E27FC236}">
                <a16:creationId xmlns:a16="http://schemas.microsoft.com/office/drawing/2014/main" id="{BB590AEF-DBFB-1D58-56E7-8C33CEF7CB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71" y="2575621"/>
            <a:ext cx="2414275" cy="1706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2" name="그림 2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F3BA7D5B-6ED9-13A2-B5F0-BD2939248C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470" y="2581423"/>
            <a:ext cx="2406068" cy="1700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그림 23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D0FC80C5-7614-9096-FC5A-F0A59B3E6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33" y="4583467"/>
            <a:ext cx="2406068" cy="1700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그림 25" descr="텍스트, 스크린샷, 도표, 친필이(가) 표시된 사진&#10;&#10;자동 생성된 설명">
            <a:extLst>
              <a:ext uri="{FF2B5EF4-FFF2-40B4-BE49-F238E27FC236}">
                <a16:creationId xmlns:a16="http://schemas.microsoft.com/office/drawing/2014/main" id="{B2A3D179-80F2-DBB1-A159-649388E047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125" y="4577665"/>
            <a:ext cx="2414275" cy="17067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5091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Simple Portfolio M">
      <a:dk1>
        <a:sysClr val="windowText" lastClr="000000"/>
      </a:dk1>
      <a:lt1>
        <a:sysClr val="window" lastClr="FFFFFF"/>
      </a:lt1>
      <a:dk2>
        <a:srgbClr val="334A52"/>
      </a:dk2>
      <a:lt2>
        <a:srgbClr val="E6E6E6"/>
      </a:lt2>
      <a:accent1>
        <a:srgbClr val="2886A0"/>
      </a:accent1>
      <a:accent2>
        <a:srgbClr val="67BBD7"/>
      </a:accent2>
      <a:accent3>
        <a:srgbClr val="E5E5DE"/>
      </a:accent3>
      <a:accent4>
        <a:srgbClr val="EBCA8D"/>
      </a:accent4>
      <a:accent5>
        <a:srgbClr val="907159"/>
      </a:accent5>
      <a:accent6>
        <a:srgbClr val="3D8B7C"/>
      </a:accent6>
      <a:hlink>
        <a:srgbClr val="0563C1"/>
      </a:hlink>
      <a:folHlink>
        <a:srgbClr val="954F72"/>
      </a:folHlink>
    </a:clrScheme>
    <a:fontScheme name="사용자 지정 3">
      <a:majorFont>
        <a:latin typeface="Pretendard Medium"/>
        <a:ea typeface="Pretendard Medium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300" spc="-3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7F7F7F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effectLst>
          <a:innerShdw blurRad="63500" dist="50800" dir="13500000">
            <a:srgbClr val="DE5644">
              <a:alpha val="0"/>
            </a:srgbClr>
          </a:innerShdw>
        </a:effectLst>
      </a:spPr>
      <a:bodyPr wrap="none" lIns="54000" tIns="18000" rIns="54000" bIns="18000" rtlCol="0">
        <a:spAutoFit/>
      </a:bodyPr>
      <a:lstStyle>
        <a:defPPr algn="l">
          <a:defRPr sz="1100" spc="-3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Noto Sans KR Light" panose="020B0300000000000000" pitchFamily="34" charset="-127"/>
            <a:ea typeface="Noto Sans KR Light" panose="020B03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E655408A120934895A72174D51E4BB1" ma:contentTypeVersion="4" ma:contentTypeDescription="새 문서를 만듭니다." ma:contentTypeScope="" ma:versionID="4eb4b1fbe4037cff3052c77d3bd75eca">
  <xsd:schema xmlns:xsd="http://www.w3.org/2001/XMLSchema" xmlns:xs="http://www.w3.org/2001/XMLSchema" xmlns:p="http://schemas.microsoft.com/office/2006/metadata/properties" xmlns:ns3="74e678d7-bf90-4196-a896-d2fd676279b6" targetNamespace="http://schemas.microsoft.com/office/2006/metadata/properties" ma:root="true" ma:fieldsID="14c8a8eaf8d037a0a0f7379634b84302" ns3:_="">
    <xsd:import namespace="74e678d7-bf90-4196-a896-d2fd676279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e678d7-bf90-4196-a896-d2fd676279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F5471C-6B00-4868-BE0A-8C54D228D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1C3444-EF3A-4A73-A0DE-B517A4D036CE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74e678d7-bf90-4196-a896-d2fd676279b6"/>
  </ds:schemaRefs>
</ds:datastoreItem>
</file>

<file path=customXml/itemProps3.xml><?xml version="1.0" encoding="utf-8"?>
<ds:datastoreItem xmlns:ds="http://schemas.openxmlformats.org/officeDocument/2006/customXml" ds:itemID="{5B1055B0-3F3B-49B8-8ADB-437565FBAE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e678d7-bf90-4196-a896-d2fd676279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573</Words>
  <Application>Microsoft Office PowerPoint</Application>
  <PresentationFormat>와이드스크린</PresentationFormat>
  <Paragraphs>203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Noto Sans KR Regular</vt:lpstr>
      <vt:lpstr>Open Sans</vt:lpstr>
      <vt:lpstr>Arial</vt:lpstr>
      <vt:lpstr>Pretendard Light</vt:lpstr>
      <vt:lpstr>Pretendard ExtraLight</vt:lpstr>
      <vt:lpstr>Pretendard Medium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</dc:creator>
  <cp:lastModifiedBy>이강현[ 학부졸업 / 응용수리과학부 데이터계산과학전공 ]</cp:lastModifiedBy>
  <cp:revision>92</cp:revision>
  <dcterms:created xsi:type="dcterms:W3CDTF">2021-01-07T01:16:32Z</dcterms:created>
  <dcterms:modified xsi:type="dcterms:W3CDTF">2024-05-23T23:08:44Z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0x0101004E655408A120934895A72174D51E4BB1</vt:lpwstr>
  </property>
</Properties>
</file>